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omments/comment1.xml" ContentType="application/vnd.openxmlformats-officedocument.presentationml.comment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89" r:id="rId2"/>
    <p:sldId id="280" r:id="rId3"/>
    <p:sldId id="281" r:id="rId4"/>
    <p:sldId id="282" r:id="rId5"/>
    <p:sldId id="283" r:id="rId6"/>
    <p:sldId id="284" r:id="rId7"/>
    <p:sldId id="285" r:id="rId8"/>
    <p:sldId id="286" r:id="rId9"/>
    <p:sldId id="287" r:id="rId10"/>
    <p:sldId id="288" r:id="rId11"/>
    <p:sldId id="256" r:id="rId12"/>
    <p:sldId id="291" r:id="rId13"/>
    <p:sldId id="290" r:id="rId14"/>
    <p:sldId id="292" r:id="rId15"/>
    <p:sldId id="303" r:id="rId16"/>
    <p:sldId id="293" r:id="rId17"/>
    <p:sldId id="294" r:id="rId18"/>
    <p:sldId id="296" r:id="rId19"/>
    <p:sldId id="295" r:id="rId20"/>
    <p:sldId id="297" r:id="rId21"/>
    <p:sldId id="300" r:id="rId22"/>
    <p:sldId id="301" r:id="rId23"/>
    <p:sldId id="298" r:id="rId24"/>
    <p:sldId id="273" r:id="rId25"/>
    <p:sldId id="302" r:id="rId26"/>
    <p:sldId id="279" r:id="rId27"/>
    <p:sldId id="306" r:id="rId28"/>
    <p:sldId id="307" r:id="rId29"/>
    <p:sldId id="308" r:id="rId30"/>
    <p:sldId id="266" r:id="rId31"/>
    <p:sldId id="299" r:id="rId32"/>
    <p:sldId id="257" r:id="rId33"/>
    <p:sldId id="259" r:id="rId34"/>
    <p:sldId id="304" r:id="rId35"/>
    <p:sldId id="305" r:id="rId36"/>
  </p:sldIdLst>
  <p:sldSz cx="9144000" cy="6858000" type="screen4x3"/>
  <p:notesSz cx="6954838" cy="93091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IFFANY KINCHENS"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9" d="100"/>
          <a:sy n="99" d="100"/>
        </p:scale>
        <p:origin x="-72" y="57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3-07-02T08:22:00.673" idx="1">
    <p:pos x="10" y="10"/>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5138"/>
          </a:xfrm>
          <a:prstGeom prst="rect">
            <a:avLst/>
          </a:prstGeom>
        </p:spPr>
        <p:txBody>
          <a:bodyPr vert="horz" lIns="92053" tIns="46026" rIns="92053" bIns="46026" rtlCol="0"/>
          <a:lstStyle>
            <a:lvl1pPr algn="l">
              <a:defRPr sz="1200">
                <a:latin typeface="Arial" pitchFamily="34" charset="0"/>
                <a:ea typeface="+mn-ea"/>
                <a:cs typeface="+mn-cs"/>
              </a:defRPr>
            </a:lvl1pPr>
          </a:lstStyle>
          <a:p>
            <a:pPr>
              <a:defRPr/>
            </a:pPr>
            <a:endParaRPr lang="en-US"/>
          </a:p>
        </p:txBody>
      </p:sp>
      <p:sp>
        <p:nvSpPr>
          <p:cNvPr id="3" name="Date Placeholder 2"/>
          <p:cNvSpPr>
            <a:spLocks noGrp="1"/>
          </p:cNvSpPr>
          <p:nvPr>
            <p:ph type="dt" sz="quarter" idx="1"/>
          </p:nvPr>
        </p:nvSpPr>
        <p:spPr>
          <a:xfrm>
            <a:off x="3940175" y="0"/>
            <a:ext cx="3013075" cy="465138"/>
          </a:xfrm>
          <a:prstGeom prst="rect">
            <a:avLst/>
          </a:prstGeom>
        </p:spPr>
        <p:txBody>
          <a:bodyPr vert="horz" wrap="square" lIns="92053" tIns="46026" rIns="92053" bIns="46026" numCol="1" anchor="t" anchorCtr="0" compatLnSpc="1">
            <a:prstTxWarp prst="textNoShape">
              <a:avLst/>
            </a:prstTxWarp>
          </a:bodyPr>
          <a:lstStyle>
            <a:lvl1pPr algn="r">
              <a:defRPr sz="1200"/>
            </a:lvl1pPr>
          </a:lstStyle>
          <a:p>
            <a:fld id="{5AFC0A01-3C36-41BE-9E1E-C844B1E1E90F}" type="datetimeFigureOut">
              <a:rPr lang="en-US"/>
              <a:pPr/>
              <a:t>3/30/2015</a:t>
            </a:fld>
            <a:endParaRPr lang="en-US"/>
          </a:p>
        </p:txBody>
      </p:sp>
      <p:sp>
        <p:nvSpPr>
          <p:cNvPr id="4" name="Footer Placeholder 3"/>
          <p:cNvSpPr>
            <a:spLocks noGrp="1"/>
          </p:cNvSpPr>
          <p:nvPr>
            <p:ph type="ftr" sz="quarter" idx="2"/>
          </p:nvPr>
        </p:nvSpPr>
        <p:spPr>
          <a:xfrm>
            <a:off x="0" y="8842375"/>
            <a:ext cx="3013075" cy="465138"/>
          </a:xfrm>
          <a:prstGeom prst="rect">
            <a:avLst/>
          </a:prstGeom>
        </p:spPr>
        <p:txBody>
          <a:bodyPr vert="horz" lIns="92053" tIns="46026" rIns="92053" bIns="46026" rtlCol="0" anchor="b"/>
          <a:lstStyle>
            <a:lvl1pPr algn="l">
              <a:defRPr sz="1200">
                <a:latin typeface="Arial" pitchFamily="34"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3940175" y="8842375"/>
            <a:ext cx="3013075" cy="465138"/>
          </a:xfrm>
          <a:prstGeom prst="rect">
            <a:avLst/>
          </a:prstGeom>
        </p:spPr>
        <p:txBody>
          <a:bodyPr vert="horz" wrap="square" lIns="92053" tIns="46026" rIns="92053" bIns="46026" numCol="1" anchor="b" anchorCtr="0" compatLnSpc="1">
            <a:prstTxWarp prst="textNoShape">
              <a:avLst/>
            </a:prstTxWarp>
          </a:bodyPr>
          <a:lstStyle>
            <a:lvl1pPr algn="r">
              <a:defRPr sz="1200"/>
            </a:lvl1pPr>
          </a:lstStyle>
          <a:p>
            <a:fld id="{D969ADEE-FA00-4903-B959-8A18F29CA1B2}" type="slidenum">
              <a:rPr lang="en-US"/>
              <a:pPr/>
              <a:t>‹#›</a:t>
            </a:fld>
            <a:endParaRPr lang="en-US"/>
          </a:p>
        </p:txBody>
      </p:sp>
    </p:spTree>
    <p:extLst>
      <p:ext uri="{BB962C8B-B14F-4D97-AF65-F5344CB8AC3E}">
        <p14:creationId xmlns:p14="http://schemas.microsoft.com/office/powerpoint/2010/main" val="3379702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3550"/>
          </a:xfrm>
          <a:prstGeom prst="rect">
            <a:avLst/>
          </a:prstGeom>
        </p:spPr>
        <p:txBody>
          <a:bodyPr vert="horz" lIns="93375" tIns="46688" rIns="93375" bIns="46688"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idx="1"/>
          </p:nvPr>
        </p:nvSpPr>
        <p:spPr>
          <a:xfrm>
            <a:off x="3940175" y="0"/>
            <a:ext cx="3013075" cy="463550"/>
          </a:xfrm>
          <a:prstGeom prst="rect">
            <a:avLst/>
          </a:prstGeom>
        </p:spPr>
        <p:txBody>
          <a:bodyPr vert="horz" wrap="square" lIns="93375" tIns="46688" rIns="93375" bIns="46688" numCol="1" anchor="t" anchorCtr="0" compatLnSpc="1">
            <a:prstTxWarp prst="textNoShape">
              <a:avLst/>
            </a:prstTxWarp>
          </a:bodyPr>
          <a:lstStyle>
            <a:lvl1pPr algn="r">
              <a:defRPr sz="1200"/>
            </a:lvl1pPr>
          </a:lstStyle>
          <a:p>
            <a:fld id="{E54C4F72-8A3F-4A60-82E8-8C3E392F3B1D}" type="datetimeFigureOut">
              <a:rPr lang="en-US"/>
              <a:pPr/>
              <a:t>3/30/2015</a:t>
            </a:fld>
            <a:endParaRPr lang="en-US"/>
          </a:p>
        </p:txBody>
      </p:sp>
      <p:sp>
        <p:nvSpPr>
          <p:cNvPr id="4" name="Slide Image Placeholder 3"/>
          <p:cNvSpPr>
            <a:spLocks noGrp="1" noRot="1" noChangeAspect="1"/>
          </p:cNvSpPr>
          <p:nvPr>
            <p:ph type="sldImg" idx="2"/>
          </p:nvPr>
        </p:nvSpPr>
        <p:spPr>
          <a:xfrm>
            <a:off x="1149350" y="698500"/>
            <a:ext cx="4656138" cy="3492500"/>
          </a:xfrm>
          <a:prstGeom prst="rect">
            <a:avLst/>
          </a:prstGeom>
          <a:noFill/>
          <a:ln w="12700">
            <a:solidFill>
              <a:prstClr val="black"/>
            </a:solidFill>
          </a:ln>
        </p:spPr>
        <p:txBody>
          <a:bodyPr vert="horz" lIns="93375" tIns="46688" rIns="93375" bIns="46688" rtlCol="0" anchor="ctr"/>
          <a:lstStyle/>
          <a:p>
            <a:pPr lvl="0"/>
            <a:endParaRPr lang="en-US" noProof="0" dirty="0" smtClean="0"/>
          </a:p>
        </p:txBody>
      </p:sp>
      <p:sp>
        <p:nvSpPr>
          <p:cNvPr id="5" name="Notes Placeholder 4"/>
          <p:cNvSpPr>
            <a:spLocks noGrp="1"/>
          </p:cNvSpPr>
          <p:nvPr>
            <p:ph type="body" sz="quarter" idx="3"/>
          </p:nvPr>
        </p:nvSpPr>
        <p:spPr>
          <a:xfrm>
            <a:off x="695325" y="4421188"/>
            <a:ext cx="5564188" cy="4189412"/>
          </a:xfrm>
          <a:prstGeom prst="rect">
            <a:avLst/>
          </a:prstGeom>
        </p:spPr>
        <p:txBody>
          <a:bodyPr vert="horz" lIns="93375" tIns="46688" rIns="93375" bIns="4668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43963"/>
            <a:ext cx="3013075" cy="463550"/>
          </a:xfrm>
          <a:prstGeom prst="rect">
            <a:avLst/>
          </a:prstGeom>
        </p:spPr>
        <p:txBody>
          <a:bodyPr vert="horz" lIns="93375" tIns="46688" rIns="93375" bIns="46688" rtlCol="0" anchor="b"/>
          <a:lstStyle>
            <a:lvl1pPr algn="l">
              <a:defRPr sz="1200">
                <a:latin typeface="Arial"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940175" y="8843963"/>
            <a:ext cx="3013075" cy="463550"/>
          </a:xfrm>
          <a:prstGeom prst="rect">
            <a:avLst/>
          </a:prstGeom>
        </p:spPr>
        <p:txBody>
          <a:bodyPr vert="horz" wrap="square" lIns="93375" tIns="46688" rIns="93375" bIns="46688" numCol="1" anchor="b" anchorCtr="0" compatLnSpc="1">
            <a:prstTxWarp prst="textNoShape">
              <a:avLst/>
            </a:prstTxWarp>
          </a:bodyPr>
          <a:lstStyle>
            <a:lvl1pPr algn="r">
              <a:defRPr sz="1200"/>
            </a:lvl1pPr>
          </a:lstStyle>
          <a:p>
            <a:fld id="{E3DDA129-A5BE-44D0-B3B7-5670DF079332}" type="slidenum">
              <a:rPr lang="en-US"/>
              <a:pPr/>
              <a:t>‹#›</a:t>
            </a:fld>
            <a:endParaRPr lang="en-US"/>
          </a:p>
        </p:txBody>
      </p:sp>
    </p:spTree>
    <p:extLst>
      <p:ext uri="{BB962C8B-B14F-4D97-AF65-F5344CB8AC3E}">
        <p14:creationId xmlns:p14="http://schemas.microsoft.com/office/powerpoint/2010/main" val="1868043248"/>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34" charset="-128"/>
              </a:rPr>
              <a:t>Created by Tiffany Kinchens for MDCPS school-wide use only. For request please email tlkinchens@dadeschools.net.</a:t>
            </a:r>
          </a:p>
          <a:p>
            <a:endParaRPr lang="en-US" smtClean="0">
              <a:ea typeface="ＭＳ Ｐゴシック" pitchFamily="34" charset="-128"/>
            </a:endParaRPr>
          </a:p>
        </p:txBody>
      </p:sp>
      <p:sp>
        <p:nvSpPr>
          <p:cNvPr id="18435" name="Slide Number Placeholder 3"/>
          <p:cNvSpPr>
            <a:spLocks noGrp="1"/>
          </p:cNvSpPr>
          <p:nvPr>
            <p:ph type="sldNum" sz="quarter" idx="5"/>
          </p:nvPr>
        </p:nvSpPr>
        <p:spPr bwMode="auto">
          <a:noFill/>
          <a:ln>
            <a:miter lim="800000"/>
            <a:headEnd/>
            <a:tailEnd/>
          </a:ln>
        </p:spPr>
        <p:txBody>
          <a:bodyPr/>
          <a:lstStyle/>
          <a:p>
            <a:fld id="{832C254E-163B-4DB3-9878-64553E9AC083}" type="slidenum">
              <a:rPr lang="en-US"/>
              <a:pPr/>
              <a:t>1</a:t>
            </a:fld>
            <a:endParaRPr lang="en-US"/>
          </a:p>
        </p:txBody>
      </p:sp>
      <p:sp>
        <p:nvSpPr>
          <p:cNvPr id="18436" name="Date Placeholder 4"/>
          <p:cNvSpPr>
            <a:spLocks noGrp="1"/>
          </p:cNvSpPr>
          <p:nvPr>
            <p:ph type="dt" sz="quarter" idx="1"/>
          </p:nvPr>
        </p:nvSpPr>
        <p:spPr bwMode="auto">
          <a:noFill/>
          <a:ln>
            <a:miter lim="800000"/>
            <a:headEnd/>
            <a:tailEnd/>
          </a:ln>
        </p:spPr>
        <p:txBody>
          <a:bodyPr/>
          <a:lstStyle/>
          <a:p>
            <a:fld id="{ABAA2959-4BDE-4958-A22C-C15F91CB4E20}" type="datetime1">
              <a:rPr lang="en-US"/>
              <a:pPr/>
              <a:t>3/30/2015</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34" charset="-128"/>
              </a:rPr>
              <a:t>Created by Tiffany Kinchens for MDCPS school-wide use only. For request please email tlkinchens@dadeschools.net</a:t>
            </a:r>
          </a:p>
          <a:p>
            <a:endParaRPr lang="en-US" smtClean="0">
              <a:ea typeface="ＭＳ Ｐゴシック" pitchFamily="34" charset="-128"/>
            </a:endParaRPr>
          </a:p>
        </p:txBody>
      </p:sp>
      <p:sp>
        <p:nvSpPr>
          <p:cNvPr id="36867" name="Slide Number Placeholder 3"/>
          <p:cNvSpPr>
            <a:spLocks noGrp="1"/>
          </p:cNvSpPr>
          <p:nvPr>
            <p:ph type="sldNum" sz="quarter" idx="5"/>
          </p:nvPr>
        </p:nvSpPr>
        <p:spPr bwMode="auto">
          <a:noFill/>
          <a:ln>
            <a:miter lim="800000"/>
            <a:headEnd/>
            <a:tailEnd/>
          </a:ln>
        </p:spPr>
        <p:txBody>
          <a:bodyPr/>
          <a:lstStyle/>
          <a:p>
            <a:fld id="{E9DF5F74-4C45-4AAF-9776-706D981718EF}" type="slidenum">
              <a:rPr lang="en-US"/>
              <a:pPr/>
              <a:t>10</a:t>
            </a:fld>
            <a:endParaRPr lang="en-US"/>
          </a:p>
        </p:txBody>
      </p:sp>
      <p:sp>
        <p:nvSpPr>
          <p:cNvPr id="36868" name="Date Placeholder 4"/>
          <p:cNvSpPr>
            <a:spLocks noGrp="1"/>
          </p:cNvSpPr>
          <p:nvPr>
            <p:ph type="dt" sz="quarter" idx="1"/>
          </p:nvPr>
        </p:nvSpPr>
        <p:spPr bwMode="auto">
          <a:noFill/>
          <a:ln>
            <a:miter lim="800000"/>
            <a:headEnd/>
            <a:tailEnd/>
          </a:ln>
        </p:spPr>
        <p:txBody>
          <a:bodyPr/>
          <a:lstStyle/>
          <a:p>
            <a:fld id="{D9180828-94AB-466F-8A43-F2AC6470749F}" type="datetime1">
              <a:rPr lang="en-US"/>
              <a:pPr/>
              <a:t>3/30/2015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ea typeface="ＭＳ Ｐゴシック" pitchFamily="34" charset="-128"/>
              </a:rPr>
              <a:t>Created by Tiffany Kinchens for MDCPS school-wide use only. For request please email tlkinchens@dadeschools.net</a:t>
            </a:r>
          </a:p>
          <a:p>
            <a:endParaRPr lang="en-US" smtClean="0">
              <a:ea typeface="ＭＳ Ｐゴシック" pitchFamily="34" charset="-128"/>
            </a:endParaRPr>
          </a:p>
        </p:txBody>
      </p:sp>
      <p:sp>
        <p:nvSpPr>
          <p:cNvPr id="38915" name="Slide Number Placeholder 3"/>
          <p:cNvSpPr>
            <a:spLocks noGrp="1"/>
          </p:cNvSpPr>
          <p:nvPr>
            <p:ph type="sldNum" sz="quarter" idx="5"/>
          </p:nvPr>
        </p:nvSpPr>
        <p:spPr bwMode="auto">
          <a:noFill/>
          <a:ln>
            <a:miter lim="800000"/>
            <a:headEnd/>
            <a:tailEnd/>
          </a:ln>
        </p:spPr>
        <p:txBody>
          <a:bodyPr/>
          <a:lstStyle/>
          <a:p>
            <a:fld id="{897FF21F-94E1-4734-8AE4-B61C0A01C2E4}" type="slidenum">
              <a:rPr lang="en-US"/>
              <a:pPr/>
              <a:t>11</a:t>
            </a:fld>
            <a:endParaRPr lang="en-US"/>
          </a:p>
        </p:txBody>
      </p:sp>
      <p:sp>
        <p:nvSpPr>
          <p:cNvPr id="38916" name="Date Placeholder 4"/>
          <p:cNvSpPr>
            <a:spLocks noGrp="1"/>
          </p:cNvSpPr>
          <p:nvPr>
            <p:ph type="dt" sz="quarter" idx="1"/>
          </p:nvPr>
        </p:nvSpPr>
        <p:spPr bwMode="auto">
          <a:noFill/>
          <a:ln>
            <a:miter lim="800000"/>
            <a:headEnd/>
            <a:tailEnd/>
          </a:ln>
        </p:spPr>
        <p:txBody>
          <a:bodyPr/>
          <a:lstStyle/>
          <a:p>
            <a:fld id="{19A2EEE8-7F67-4072-84D3-A5FBDF8377A9}" type="datetime1">
              <a:rPr lang="en-US"/>
              <a:pPr/>
              <a:t>3/30/2015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ea typeface="ＭＳ Ｐゴシック" pitchFamily="34" charset="-128"/>
              </a:rPr>
              <a:t>Created by Tiffany Kinchens for MDCPS school-wide use only. For request please email tlkinchens@dadeschools.net</a:t>
            </a:r>
          </a:p>
          <a:p>
            <a:endParaRPr lang="en-US" smtClean="0">
              <a:ea typeface="ＭＳ Ｐゴシック" pitchFamily="34" charset="-128"/>
            </a:endParaRPr>
          </a:p>
        </p:txBody>
      </p:sp>
      <p:sp>
        <p:nvSpPr>
          <p:cNvPr id="40963" name="Slide Number Placeholder 3"/>
          <p:cNvSpPr>
            <a:spLocks noGrp="1"/>
          </p:cNvSpPr>
          <p:nvPr>
            <p:ph type="sldNum" sz="quarter" idx="5"/>
          </p:nvPr>
        </p:nvSpPr>
        <p:spPr bwMode="auto">
          <a:noFill/>
          <a:ln>
            <a:miter lim="800000"/>
            <a:headEnd/>
            <a:tailEnd/>
          </a:ln>
        </p:spPr>
        <p:txBody>
          <a:bodyPr/>
          <a:lstStyle/>
          <a:p>
            <a:fld id="{FCA212D2-BBCA-4EEA-B2B8-DE13FCD4A1D1}" type="slidenum">
              <a:rPr lang="en-US"/>
              <a:pPr/>
              <a:t>12</a:t>
            </a:fld>
            <a:endParaRPr lang="en-US"/>
          </a:p>
        </p:txBody>
      </p:sp>
      <p:sp>
        <p:nvSpPr>
          <p:cNvPr id="40964" name="Date Placeholder 4"/>
          <p:cNvSpPr>
            <a:spLocks noGrp="1"/>
          </p:cNvSpPr>
          <p:nvPr>
            <p:ph type="dt" sz="quarter" idx="1"/>
          </p:nvPr>
        </p:nvSpPr>
        <p:spPr bwMode="auto">
          <a:noFill/>
          <a:ln>
            <a:miter lim="800000"/>
            <a:headEnd/>
            <a:tailEnd/>
          </a:ln>
        </p:spPr>
        <p:txBody>
          <a:bodyPr/>
          <a:lstStyle/>
          <a:p>
            <a:fld id="{6C2445D2-D882-40FC-943F-A2E1028157A9}" type="datetime1">
              <a:rPr lang="en-US"/>
              <a:pPr/>
              <a:t>3/30/2015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ea typeface="ＭＳ Ｐゴシック" pitchFamily="34" charset="-128"/>
              </a:rPr>
              <a:t>Created by Tiffany Kinchens for MDCPS school-wide use only. For request please email tlkinchens@dadeschools.net</a:t>
            </a:r>
          </a:p>
          <a:p>
            <a:endParaRPr lang="en-US" smtClean="0">
              <a:ea typeface="ＭＳ Ｐゴシック" pitchFamily="34" charset="-128"/>
            </a:endParaRPr>
          </a:p>
        </p:txBody>
      </p:sp>
      <p:sp>
        <p:nvSpPr>
          <p:cNvPr id="43011" name="Slide Number Placeholder 3"/>
          <p:cNvSpPr>
            <a:spLocks noGrp="1"/>
          </p:cNvSpPr>
          <p:nvPr>
            <p:ph type="sldNum" sz="quarter" idx="5"/>
          </p:nvPr>
        </p:nvSpPr>
        <p:spPr bwMode="auto">
          <a:noFill/>
          <a:ln>
            <a:miter lim="800000"/>
            <a:headEnd/>
            <a:tailEnd/>
          </a:ln>
        </p:spPr>
        <p:txBody>
          <a:bodyPr/>
          <a:lstStyle/>
          <a:p>
            <a:fld id="{4EE47FF1-2677-40E7-BF56-899282C3B897}" type="slidenum">
              <a:rPr lang="en-US"/>
              <a:pPr/>
              <a:t>13</a:t>
            </a:fld>
            <a:endParaRPr lang="en-US"/>
          </a:p>
        </p:txBody>
      </p:sp>
      <p:sp>
        <p:nvSpPr>
          <p:cNvPr id="43012" name="Date Placeholder 4"/>
          <p:cNvSpPr>
            <a:spLocks noGrp="1"/>
          </p:cNvSpPr>
          <p:nvPr>
            <p:ph type="dt" sz="quarter" idx="1"/>
          </p:nvPr>
        </p:nvSpPr>
        <p:spPr bwMode="auto">
          <a:noFill/>
          <a:ln>
            <a:miter lim="800000"/>
            <a:headEnd/>
            <a:tailEnd/>
          </a:ln>
        </p:spPr>
        <p:txBody>
          <a:bodyPr/>
          <a:lstStyle/>
          <a:p>
            <a:fld id="{7DA78B0B-CAC1-4690-A7FC-25EE5757E177}" type="datetime1">
              <a:rPr lang="en-US"/>
              <a:pPr/>
              <a:t>3/30/2015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45059" name="Slide Number Placeholder 3"/>
          <p:cNvSpPr>
            <a:spLocks noGrp="1"/>
          </p:cNvSpPr>
          <p:nvPr>
            <p:ph type="sldNum" sz="quarter" idx="5"/>
          </p:nvPr>
        </p:nvSpPr>
        <p:spPr bwMode="auto">
          <a:noFill/>
          <a:ln>
            <a:miter lim="800000"/>
            <a:headEnd/>
            <a:tailEnd/>
          </a:ln>
        </p:spPr>
        <p:txBody>
          <a:bodyPr/>
          <a:lstStyle/>
          <a:p>
            <a:fld id="{61809B4A-13D0-4E48-808A-11CF02DA9953}" type="slidenum">
              <a:rPr lang="en-US"/>
              <a:pPr/>
              <a:t>14</a:t>
            </a:fld>
            <a:endParaRPr lang="en-US"/>
          </a:p>
        </p:txBody>
      </p:sp>
      <p:sp>
        <p:nvSpPr>
          <p:cNvPr id="45060" name="Date Placeholder 4"/>
          <p:cNvSpPr>
            <a:spLocks noGrp="1"/>
          </p:cNvSpPr>
          <p:nvPr>
            <p:ph type="dt" sz="quarter" idx="1"/>
          </p:nvPr>
        </p:nvSpPr>
        <p:spPr bwMode="auto">
          <a:noFill/>
          <a:ln>
            <a:miter lim="800000"/>
            <a:headEnd/>
            <a:tailEnd/>
          </a:ln>
        </p:spPr>
        <p:txBody>
          <a:bodyPr/>
          <a:lstStyle/>
          <a:p>
            <a:fld id="{7ED9671A-33DD-404A-B5A0-C87C9A960124}" type="datetime1">
              <a:rPr lang="en-US"/>
              <a:pPr/>
              <a:t>3/30/2015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34" charset="-128"/>
              </a:rPr>
              <a:t>Created by Tiffany Kinchens for MDCPS school-wide use only. For request please email tlkinchens@dadeschools.net</a:t>
            </a:r>
          </a:p>
          <a:p>
            <a:endParaRPr lang="en-US" smtClean="0">
              <a:ea typeface="ＭＳ Ｐゴシック" pitchFamily="34" charset="-128"/>
            </a:endParaRPr>
          </a:p>
        </p:txBody>
      </p:sp>
      <p:sp>
        <p:nvSpPr>
          <p:cNvPr id="47107" name="Slide Number Placeholder 3"/>
          <p:cNvSpPr>
            <a:spLocks noGrp="1"/>
          </p:cNvSpPr>
          <p:nvPr>
            <p:ph type="sldNum" sz="quarter" idx="5"/>
          </p:nvPr>
        </p:nvSpPr>
        <p:spPr bwMode="auto">
          <a:noFill/>
          <a:ln>
            <a:miter lim="800000"/>
            <a:headEnd/>
            <a:tailEnd/>
          </a:ln>
        </p:spPr>
        <p:txBody>
          <a:bodyPr/>
          <a:lstStyle/>
          <a:p>
            <a:fld id="{AA3A330E-1224-4FFA-8614-42193B526B50}" type="slidenum">
              <a:rPr lang="en-US"/>
              <a:pPr/>
              <a:t>15</a:t>
            </a:fld>
            <a:endParaRPr lang="en-US"/>
          </a:p>
        </p:txBody>
      </p:sp>
      <p:sp>
        <p:nvSpPr>
          <p:cNvPr id="47108" name="Date Placeholder 4"/>
          <p:cNvSpPr>
            <a:spLocks noGrp="1"/>
          </p:cNvSpPr>
          <p:nvPr>
            <p:ph type="dt" sz="quarter" idx="1"/>
          </p:nvPr>
        </p:nvSpPr>
        <p:spPr bwMode="auto">
          <a:noFill/>
          <a:ln>
            <a:miter lim="800000"/>
            <a:headEnd/>
            <a:tailEnd/>
          </a:ln>
        </p:spPr>
        <p:txBody>
          <a:bodyPr/>
          <a:lstStyle/>
          <a:p>
            <a:fld id="{FF4E8A57-E6F4-4D17-853C-DCC5C79A5A4F}" type="datetime1">
              <a:rPr lang="en-US"/>
              <a:pPr/>
              <a:t>3/30/2015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34" charset="-128"/>
              </a:rPr>
              <a:t>Created by Tiffany Kinchens for MDCPS school-wide use only. For request please email tlkinchens@dadeschools.net</a:t>
            </a:r>
          </a:p>
          <a:p>
            <a:endParaRPr lang="en-US" smtClean="0">
              <a:ea typeface="ＭＳ Ｐゴシック" pitchFamily="34" charset="-128"/>
            </a:endParaRPr>
          </a:p>
        </p:txBody>
      </p:sp>
      <p:sp>
        <p:nvSpPr>
          <p:cNvPr id="49155" name="Slide Number Placeholder 3"/>
          <p:cNvSpPr>
            <a:spLocks noGrp="1"/>
          </p:cNvSpPr>
          <p:nvPr>
            <p:ph type="sldNum" sz="quarter" idx="5"/>
          </p:nvPr>
        </p:nvSpPr>
        <p:spPr bwMode="auto">
          <a:noFill/>
          <a:ln>
            <a:miter lim="800000"/>
            <a:headEnd/>
            <a:tailEnd/>
          </a:ln>
        </p:spPr>
        <p:txBody>
          <a:bodyPr/>
          <a:lstStyle/>
          <a:p>
            <a:fld id="{E40C2898-6D24-4BC1-9224-7ECA75E519FD}" type="slidenum">
              <a:rPr lang="en-US"/>
              <a:pPr/>
              <a:t>16</a:t>
            </a:fld>
            <a:endParaRPr lang="en-US"/>
          </a:p>
        </p:txBody>
      </p:sp>
      <p:sp>
        <p:nvSpPr>
          <p:cNvPr id="49156" name="Date Placeholder 4"/>
          <p:cNvSpPr>
            <a:spLocks noGrp="1"/>
          </p:cNvSpPr>
          <p:nvPr>
            <p:ph type="dt" sz="quarter" idx="1"/>
          </p:nvPr>
        </p:nvSpPr>
        <p:spPr bwMode="auto">
          <a:noFill/>
          <a:ln>
            <a:miter lim="800000"/>
            <a:headEnd/>
            <a:tailEnd/>
          </a:ln>
        </p:spPr>
        <p:txBody>
          <a:bodyPr/>
          <a:lstStyle/>
          <a:p>
            <a:fld id="{8F8907BD-DDBB-41A7-ACEF-F0A060569370}" type="datetime1">
              <a:rPr lang="en-US"/>
              <a:pPr/>
              <a:t>3/30/2015</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34" charset="-128"/>
              </a:rPr>
              <a:t>Created by Tiffany Kinchens for MDCPS school-wide use only. For request please email tlkinchens@dadeschools.net</a:t>
            </a:r>
          </a:p>
          <a:p>
            <a:endParaRPr lang="en-US" smtClean="0">
              <a:ea typeface="ＭＳ Ｐゴシック" pitchFamily="34" charset="-128"/>
            </a:endParaRPr>
          </a:p>
        </p:txBody>
      </p:sp>
      <p:sp>
        <p:nvSpPr>
          <p:cNvPr id="51203" name="Slide Number Placeholder 3"/>
          <p:cNvSpPr>
            <a:spLocks noGrp="1"/>
          </p:cNvSpPr>
          <p:nvPr>
            <p:ph type="sldNum" sz="quarter" idx="5"/>
          </p:nvPr>
        </p:nvSpPr>
        <p:spPr bwMode="auto">
          <a:noFill/>
          <a:ln>
            <a:miter lim="800000"/>
            <a:headEnd/>
            <a:tailEnd/>
          </a:ln>
        </p:spPr>
        <p:txBody>
          <a:bodyPr/>
          <a:lstStyle/>
          <a:p>
            <a:fld id="{F3F509D4-ED73-4A31-A698-7B140CFDDB1F}" type="slidenum">
              <a:rPr lang="en-US"/>
              <a:pPr/>
              <a:t>17</a:t>
            </a:fld>
            <a:endParaRPr lang="en-US"/>
          </a:p>
        </p:txBody>
      </p:sp>
      <p:sp>
        <p:nvSpPr>
          <p:cNvPr id="51204" name="Date Placeholder 4"/>
          <p:cNvSpPr>
            <a:spLocks noGrp="1"/>
          </p:cNvSpPr>
          <p:nvPr>
            <p:ph type="dt" sz="quarter" idx="1"/>
          </p:nvPr>
        </p:nvSpPr>
        <p:spPr bwMode="auto">
          <a:noFill/>
          <a:ln>
            <a:miter lim="800000"/>
            <a:headEnd/>
            <a:tailEnd/>
          </a:ln>
        </p:spPr>
        <p:txBody>
          <a:bodyPr/>
          <a:lstStyle/>
          <a:p>
            <a:fld id="{AFD3E9F9-FD20-4195-8614-87A404068694}" type="datetime1">
              <a:rPr lang="en-US"/>
              <a:pPr/>
              <a:t>3/30/2015</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34" charset="-128"/>
              </a:rPr>
              <a:t>Created by Tiffany Kinchens for MDCPS school-wide use only. For request please email tlkinchens@dadeschools.net</a:t>
            </a:r>
          </a:p>
          <a:p>
            <a:endParaRPr lang="en-US" smtClean="0">
              <a:ea typeface="ＭＳ Ｐゴシック" pitchFamily="34" charset="-128"/>
            </a:endParaRPr>
          </a:p>
        </p:txBody>
      </p:sp>
      <p:sp>
        <p:nvSpPr>
          <p:cNvPr id="53251" name="Slide Number Placeholder 3"/>
          <p:cNvSpPr>
            <a:spLocks noGrp="1"/>
          </p:cNvSpPr>
          <p:nvPr>
            <p:ph type="sldNum" sz="quarter" idx="5"/>
          </p:nvPr>
        </p:nvSpPr>
        <p:spPr bwMode="auto">
          <a:noFill/>
          <a:ln>
            <a:miter lim="800000"/>
            <a:headEnd/>
            <a:tailEnd/>
          </a:ln>
        </p:spPr>
        <p:txBody>
          <a:bodyPr/>
          <a:lstStyle/>
          <a:p>
            <a:fld id="{E2B34281-D2F3-4251-9D74-F5B3605F479D}" type="slidenum">
              <a:rPr lang="en-US"/>
              <a:pPr/>
              <a:t>18</a:t>
            </a:fld>
            <a:endParaRPr lang="en-US"/>
          </a:p>
        </p:txBody>
      </p:sp>
      <p:sp>
        <p:nvSpPr>
          <p:cNvPr id="53252" name="Date Placeholder 4"/>
          <p:cNvSpPr>
            <a:spLocks noGrp="1"/>
          </p:cNvSpPr>
          <p:nvPr>
            <p:ph type="dt" sz="quarter" idx="1"/>
          </p:nvPr>
        </p:nvSpPr>
        <p:spPr bwMode="auto">
          <a:noFill/>
          <a:ln>
            <a:miter lim="800000"/>
            <a:headEnd/>
            <a:tailEnd/>
          </a:ln>
        </p:spPr>
        <p:txBody>
          <a:bodyPr/>
          <a:lstStyle/>
          <a:p>
            <a:fld id="{477D3F59-0683-4D27-92D1-133C31242F36}" type="datetime1">
              <a:rPr lang="en-US"/>
              <a:pPr/>
              <a:t>3/30/2015</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55299" name="Slide Number Placeholder 3"/>
          <p:cNvSpPr>
            <a:spLocks noGrp="1"/>
          </p:cNvSpPr>
          <p:nvPr>
            <p:ph type="sldNum" sz="quarter" idx="5"/>
          </p:nvPr>
        </p:nvSpPr>
        <p:spPr bwMode="auto">
          <a:noFill/>
          <a:ln>
            <a:miter lim="800000"/>
            <a:headEnd/>
            <a:tailEnd/>
          </a:ln>
        </p:spPr>
        <p:txBody>
          <a:bodyPr/>
          <a:lstStyle/>
          <a:p>
            <a:fld id="{F7448993-0934-4CA0-81A5-1D0E9B9D31A5}" type="slidenum">
              <a:rPr lang="en-US"/>
              <a:pPr/>
              <a:t>19</a:t>
            </a:fld>
            <a:endParaRPr lang="en-US"/>
          </a:p>
        </p:txBody>
      </p:sp>
      <p:sp>
        <p:nvSpPr>
          <p:cNvPr id="55300" name="Date Placeholder 4"/>
          <p:cNvSpPr>
            <a:spLocks noGrp="1"/>
          </p:cNvSpPr>
          <p:nvPr>
            <p:ph type="dt" sz="quarter" idx="1"/>
          </p:nvPr>
        </p:nvSpPr>
        <p:spPr bwMode="auto">
          <a:noFill/>
          <a:ln>
            <a:miter lim="800000"/>
            <a:headEnd/>
            <a:tailEnd/>
          </a:ln>
        </p:spPr>
        <p:txBody>
          <a:bodyPr/>
          <a:lstStyle/>
          <a:p>
            <a:fld id="{AB259848-46E4-4867-AF11-DD6244AC8C61}" type="datetime1">
              <a:rPr lang="en-US"/>
              <a:pPr/>
              <a:t>3/30/2015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20483" name="Slide Number Placeholder 3"/>
          <p:cNvSpPr>
            <a:spLocks noGrp="1"/>
          </p:cNvSpPr>
          <p:nvPr>
            <p:ph type="sldNum" sz="quarter" idx="5"/>
          </p:nvPr>
        </p:nvSpPr>
        <p:spPr bwMode="auto">
          <a:noFill/>
          <a:ln>
            <a:miter lim="800000"/>
            <a:headEnd/>
            <a:tailEnd/>
          </a:ln>
        </p:spPr>
        <p:txBody>
          <a:bodyPr/>
          <a:lstStyle/>
          <a:p>
            <a:fld id="{6ECFE5E8-0B7C-40EA-B8DD-EB4828079E1E}" type="slidenum">
              <a:rPr lang="en-US"/>
              <a:pPr/>
              <a:t>2</a:t>
            </a:fld>
            <a:endParaRPr lang="en-US"/>
          </a:p>
        </p:txBody>
      </p:sp>
      <p:sp>
        <p:nvSpPr>
          <p:cNvPr id="20484" name="Date Placeholder 4"/>
          <p:cNvSpPr>
            <a:spLocks noGrp="1"/>
          </p:cNvSpPr>
          <p:nvPr>
            <p:ph type="dt" sz="quarter" idx="1"/>
          </p:nvPr>
        </p:nvSpPr>
        <p:spPr bwMode="auto">
          <a:noFill/>
          <a:ln>
            <a:miter lim="800000"/>
            <a:headEnd/>
            <a:tailEnd/>
          </a:ln>
        </p:spPr>
        <p:txBody>
          <a:bodyPr/>
          <a:lstStyle/>
          <a:p>
            <a:fld id="{E5542946-24A1-4438-84E9-FB822980877A}" type="datetime1">
              <a:rPr lang="en-US"/>
              <a:pPr/>
              <a:t>3/30/2015</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57347" name="Slide Number Placeholder 3"/>
          <p:cNvSpPr>
            <a:spLocks noGrp="1"/>
          </p:cNvSpPr>
          <p:nvPr>
            <p:ph type="sldNum" sz="quarter" idx="5"/>
          </p:nvPr>
        </p:nvSpPr>
        <p:spPr bwMode="auto">
          <a:noFill/>
          <a:ln>
            <a:miter lim="800000"/>
            <a:headEnd/>
            <a:tailEnd/>
          </a:ln>
        </p:spPr>
        <p:txBody>
          <a:bodyPr/>
          <a:lstStyle/>
          <a:p>
            <a:fld id="{53B73FC6-B05C-4F7B-86DE-7D6901A9BE0C}" type="slidenum">
              <a:rPr lang="en-US"/>
              <a:pPr/>
              <a:t>20</a:t>
            </a:fld>
            <a:endParaRPr lang="en-US"/>
          </a:p>
        </p:txBody>
      </p:sp>
      <p:sp>
        <p:nvSpPr>
          <p:cNvPr id="57348" name="Date Placeholder 4"/>
          <p:cNvSpPr>
            <a:spLocks noGrp="1"/>
          </p:cNvSpPr>
          <p:nvPr>
            <p:ph type="dt" sz="quarter" idx="1"/>
          </p:nvPr>
        </p:nvSpPr>
        <p:spPr bwMode="auto">
          <a:noFill/>
          <a:ln>
            <a:miter lim="800000"/>
            <a:headEnd/>
            <a:tailEnd/>
          </a:ln>
        </p:spPr>
        <p:txBody>
          <a:bodyPr/>
          <a:lstStyle/>
          <a:p>
            <a:fld id="{D6F3B979-CF00-4A34-A786-9D12C873C05A}" type="datetime1">
              <a:rPr lang="en-US"/>
              <a:pPr/>
              <a:t>3/30/2015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34" charset="-128"/>
              </a:rPr>
              <a:t>Created by Tiffany Kinchens for MDCPS school-wide use only. For request please email tlkinchens@dadeschools.net</a:t>
            </a:r>
          </a:p>
          <a:p>
            <a:endParaRPr lang="en-US" smtClean="0">
              <a:ea typeface="ＭＳ Ｐゴシック" pitchFamily="34" charset="-128"/>
            </a:endParaRPr>
          </a:p>
        </p:txBody>
      </p:sp>
      <p:sp>
        <p:nvSpPr>
          <p:cNvPr id="59395" name="Slide Number Placeholder 3"/>
          <p:cNvSpPr>
            <a:spLocks noGrp="1"/>
          </p:cNvSpPr>
          <p:nvPr>
            <p:ph type="sldNum" sz="quarter" idx="5"/>
          </p:nvPr>
        </p:nvSpPr>
        <p:spPr bwMode="auto">
          <a:noFill/>
          <a:ln>
            <a:miter lim="800000"/>
            <a:headEnd/>
            <a:tailEnd/>
          </a:ln>
        </p:spPr>
        <p:txBody>
          <a:bodyPr/>
          <a:lstStyle/>
          <a:p>
            <a:fld id="{16CD8A98-9A5F-4661-B505-8D6B7F88F000}" type="slidenum">
              <a:rPr lang="en-US"/>
              <a:pPr/>
              <a:t>21</a:t>
            </a:fld>
            <a:endParaRPr lang="en-US"/>
          </a:p>
        </p:txBody>
      </p:sp>
      <p:sp>
        <p:nvSpPr>
          <p:cNvPr id="59396" name="Date Placeholder 4"/>
          <p:cNvSpPr>
            <a:spLocks noGrp="1"/>
          </p:cNvSpPr>
          <p:nvPr>
            <p:ph type="dt" sz="quarter" idx="1"/>
          </p:nvPr>
        </p:nvSpPr>
        <p:spPr bwMode="auto">
          <a:noFill/>
          <a:ln>
            <a:miter lim="800000"/>
            <a:headEnd/>
            <a:tailEnd/>
          </a:ln>
        </p:spPr>
        <p:txBody>
          <a:bodyPr/>
          <a:lstStyle/>
          <a:p>
            <a:fld id="{E38FC9C9-9D21-4F0C-960F-B3CC496ED5B5}" type="datetime1">
              <a:rPr lang="en-US"/>
              <a:pPr/>
              <a:t>3/30/2015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34" charset="-128"/>
              </a:rPr>
              <a:t>Created by Tiffany Kinchens for MDCPS school-wide use only. For request please email tlkinchens@dadeschools.net</a:t>
            </a:r>
          </a:p>
          <a:p>
            <a:endParaRPr lang="en-US" smtClean="0">
              <a:ea typeface="ＭＳ Ｐゴシック" pitchFamily="34" charset="-128"/>
            </a:endParaRPr>
          </a:p>
        </p:txBody>
      </p:sp>
      <p:sp>
        <p:nvSpPr>
          <p:cNvPr id="61443" name="Slide Number Placeholder 3"/>
          <p:cNvSpPr>
            <a:spLocks noGrp="1"/>
          </p:cNvSpPr>
          <p:nvPr>
            <p:ph type="sldNum" sz="quarter" idx="5"/>
          </p:nvPr>
        </p:nvSpPr>
        <p:spPr bwMode="auto">
          <a:noFill/>
          <a:ln>
            <a:miter lim="800000"/>
            <a:headEnd/>
            <a:tailEnd/>
          </a:ln>
        </p:spPr>
        <p:txBody>
          <a:bodyPr/>
          <a:lstStyle/>
          <a:p>
            <a:fld id="{E7547598-E722-4EB9-B60E-134F7BAE201E}" type="slidenum">
              <a:rPr lang="en-US"/>
              <a:pPr/>
              <a:t>22</a:t>
            </a:fld>
            <a:endParaRPr lang="en-US"/>
          </a:p>
        </p:txBody>
      </p:sp>
      <p:sp>
        <p:nvSpPr>
          <p:cNvPr id="61444" name="Date Placeholder 4"/>
          <p:cNvSpPr>
            <a:spLocks noGrp="1"/>
          </p:cNvSpPr>
          <p:nvPr>
            <p:ph type="dt" sz="quarter" idx="1"/>
          </p:nvPr>
        </p:nvSpPr>
        <p:spPr bwMode="auto">
          <a:noFill/>
          <a:ln>
            <a:miter lim="800000"/>
            <a:headEnd/>
            <a:tailEnd/>
          </a:ln>
        </p:spPr>
        <p:txBody>
          <a:bodyPr/>
          <a:lstStyle/>
          <a:p>
            <a:fld id="{A919EA29-DA6B-4D2B-A0A1-D72B1568F112}" type="datetime1">
              <a:rPr lang="en-US"/>
              <a:pPr/>
              <a:t>3/30/2015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34" charset="-128"/>
              </a:rPr>
              <a:t>Created by Tiffany Kinchens for MDCPS school-wide use only. For request please email tlkinchens@dadeschools.net</a:t>
            </a:r>
          </a:p>
          <a:p>
            <a:endParaRPr lang="en-US" smtClean="0">
              <a:ea typeface="ＭＳ Ｐゴシック" pitchFamily="34" charset="-128"/>
            </a:endParaRPr>
          </a:p>
        </p:txBody>
      </p:sp>
      <p:sp>
        <p:nvSpPr>
          <p:cNvPr id="63491" name="Slide Number Placeholder 3"/>
          <p:cNvSpPr>
            <a:spLocks noGrp="1"/>
          </p:cNvSpPr>
          <p:nvPr>
            <p:ph type="sldNum" sz="quarter" idx="5"/>
          </p:nvPr>
        </p:nvSpPr>
        <p:spPr bwMode="auto">
          <a:noFill/>
          <a:ln>
            <a:miter lim="800000"/>
            <a:headEnd/>
            <a:tailEnd/>
          </a:ln>
        </p:spPr>
        <p:txBody>
          <a:bodyPr/>
          <a:lstStyle/>
          <a:p>
            <a:fld id="{CC701F1E-DCDA-495C-B0C0-03C6B2341A03}" type="slidenum">
              <a:rPr lang="en-US"/>
              <a:pPr/>
              <a:t>23</a:t>
            </a:fld>
            <a:endParaRPr lang="en-US"/>
          </a:p>
        </p:txBody>
      </p:sp>
      <p:sp>
        <p:nvSpPr>
          <p:cNvPr id="63492" name="Date Placeholder 4"/>
          <p:cNvSpPr>
            <a:spLocks noGrp="1"/>
          </p:cNvSpPr>
          <p:nvPr>
            <p:ph type="dt" sz="quarter" idx="1"/>
          </p:nvPr>
        </p:nvSpPr>
        <p:spPr bwMode="auto">
          <a:noFill/>
          <a:ln>
            <a:miter lim="800000"/>
            <a:headEnd/>
            <a:tailEnd/>
          </a:ln>
        </p:spPr>
        <p:txBody>
          <a:bodyPr/>
          <a:lstStyle/>
          <a:p>
            <a:fld id="{C2F6F270-1897-452A-A87D-B2A5356729A1}" type="datetime1">
              <a:rPr lang="en-US"/>
              <a:pPr/>
              <a:t>3/30/2015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ea typeface="ＭＳ Ｐゴシック" pitchFamily="34" charset="-128"/>
              </a:rPr>
              <a:t>Created by Tiffany Kinchens for MDCPS school-wide use only. For request please email tlkinchens@dadeschools.net</a:t>
            </a:r>
          </a:p>
          <a:p>
            <a:endParaRPr lang="en-US" smtClean="0">
              <a:ea typeface="ＭＳ Ｐゴシック" pitchFamily="34" charset="-128"/>
            </a:endParaRPr>
          </a:p>
        </p:txBody>
      </p:sp>
      <p:sp>
        <p:nvSpPr>
          <p:cNvPr id="65539" name="Date Placeholder 3"/>
          <p:cNvSpPr>
            <a:spLocks noGrp="1"/>
          </p:cNvSpPr>
          <p:nvPr>
            <p:ph type="dt" sz="quarter" idx="1"/>
          </p:nvPr>
        </p:nvSpPr>
        <p:spPr bwMode="auto">
          <a:noFill/>
          <a:ln>
            <a:miter lim="800000"/>
            <a:headEnd/>
            <a:tailEnd/>
          </a:ln>
        </p:spPr>
        <p:txBody>
          <a:bodyPr/>
          <a:lstStyle/>
          <a:p>
            <a:fld id="{3777A497-B81C-457E-B6D2-D7115F3BB2A2}" type="datetime1">
              <a:rPr lang="en-US"/>
              <a:pPr/>
              <a:t>3/30/2015</a:t>
            </a:fld>
            <a:endParaRPr lang="en-US"/>
          </a:p>
        </p:txBody>
      </p:sp>
      <p:sp>
        <p:nvSpPr>
          <p:cNvPr id="65540" name="Slide Number Placeholder 4"/>
          <p:cNvSpPr>
            <a:spLocks noGrp="1"/>
          </p:cNvSpPr>
          <p:nvPr>
            <p:ph type="sldNum" sz="quarter" idx="5"/>
          </p:nvPr>
        </p:nvSpPr>
        <p:spPr bwMode="auto">
          <a:noFill/>
          <a:ln>
            <a:miter lim="800000"/>
            <a:headEnd/>
            <a:tailEnd/>
          </a:ln>
        </p:spPr>
        <p:txBody>
          <a:bodyPr/>
          <a:lstStyle/>
          <a:p>
            <a:fld id="{78249A01-8A9C-4DA1-94B4-0B04AB811AA6}" type="slidenum">
              <a:rPr lang="en-US"/>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67587" name="Slide Number Placeholder 3"/>
          <p:cNvSpPr>
            <a:spLocks noGrp="1"/>
          </p:cNvSpPr>
          <p:nvPr>
            <p:ph type="sldNum" sz="quarter" idx="5"/>
          </p:nvPr>
        </p:nvSpPr>
        <p:spPr bwMode="auto">
          <a:noFill/>
          <a:ln>
            <a:miter lim="800000"/>
            <a:headEnd/>
            <a:tailEnd/>
          </a:ln>
        </p:spPr>
        <p:txBody>
          <a:bodyPr/>
          <a:lstStyle/>
          <a:p>
            <a:fld id="{F8462CD3-8A20-4E4B-A54C-CA2306623B32}" type="slidenum">
              <a:rPr lang="en-US"/>
              <a:pPr/>
              <a:t>25</a:t>
            </a:fld>
            <a:endParaRPr lang="en-US"/>
          </a:p>
        </p:txBody>
      </p:sp>
      <p:sp>
        <p:nvSpPr>
          <p:cNvPr id="67588" name="Date Placeholder 4"/>
          <p:cNvSpPr>
            <a:spLocks noGrp="1"/>
          </p:cNvSpPr>
          <p:nvPr>
            <p:ph type="dt" sz="quarter" idx="1"/>
          </p:nvPr>
        </p:nvSpPr>
        <p:spPr bwMode="auto">
          <a:noFill/>
          <a:ln>
            <a:miter lim="800000"/>
            <a:headEnd/>
            <a:tailEnd/>
          </a:ln>
        </p:spPr>
        <p:txBody>
          <a:bodyPr/>
          <a:lstStyle/>
          <a:p>
            <a:fld id="{0513B12D-16B8-4817-A21A-DD760DC624E7}" type="datetime1">
              <a:rPr lang="en-US"/>
              <a:pPr/>
              <a:t>3/30/2015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34" charset="-128"/>
              </a:rPr>
              <a:t>Created by Tiffany Kinchens for MDCPS school-wide use only. For request please email tlkinchens@dadeschools.net</a:t>
            </a:r>
          </a:p>
          <a:p>
            <a:endParaRPr lang="en-US" smtClean="0">
              <a:ea typeface="ＭＳ Ｐゴシック" pitchFamily="34" charset="-128"/>
            </a:endParaRPr>
          </a:p>
        </p:txBody>
      </p:sp>
      <p:sp>
        <p:nvSpPr>
          <p:cNvPr id="69635" name="Slide Number Placeholder 3"/>
          <p:cNvSpPr>
            <a:spLocks noGrp="1"/>
          </p:cNvSpPr>
          <p:nvPr>
            <p:ph type="sldNum" sz="quarter" idx="5"/>
          </p:nvPr>
        </p:nvSpPr>
        <p:spPr bwMode="auto">
          <a:noFill/>
          <a:ln>
            <a:miter lim="800000"/>
            <a:headEnd/>
            <a:tailEnd/>
          </a:ln>
        </p:spPr>
        <p:txBody>
          <a:bodyPr/>
          <a:lstStyle/>
          <a:p>
            <a:fld id="{BB34D646-221A-4144-956F-82C17396053F}" type="slidenum">
              <a:rPr lang="en-US"/>
              <a:pPr/>
              <a:t>26</a:t>
            </a:fld>
            <a:endParaRPr lang="en-US"/>
          </a:p>
        </p:txBody>
      </p:sp>
      <p:sp>
        <p:nvSpPr>
          <p:cNvPr id="69636" name="Date Placeholder 4"/>
          <p:cNvSpPr>
            <a:spLocks noGrp="1"/>
          </p:cNvSpPr>
          <p:nvPr>
            <p:ph type="dt" sz="quarter" idx="1"/>
          </p:nvPr>
        </p:nvSpPr>
        <p:spPr bwMode="auto">
          <a:noFill/>
          <a:ln>
            <a:miter lim="800000"/>
            <a:headEnd/>
            <a:tailEnd/>
          </a:ln>
        </p:spPr>
        <p:txBody>
          <a:bodyPr/>
          <a:lstStyle/>
          <a:p>
            <a:fld id="{39858122-D134-4ADF-8C8C-A9D99F306C3D}" type="datetime1">
              <a:rPr lang="en-US"/>
              <a:pPr/>
              <a:t>3/30/2015</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71683" name="Slide Number Placeholder 3"/>
          <p:cNvSpPr>
            <a:spLocks noGrp="1"/>
          </p:cNvSpPr>
          <p:nvPr>
            <p:ph type="sldNum" sz="quarter" idx="5"/>
          </p:nvPr>
        </p:nvSpPr>
        <p:spPr bwMode="auto">
          <a:noFill/>
          <a:ln>
            <a:miter lim="800000"/>
            <a:headEnd/>
            <a:tailEnd/>
          </a:ln>
        </p:spPr>
        <p:txBody>
          <a:bodyPr/>
          <a:lstStyle/>
          <a:p>
            <a:fld id="{CBF6D06A-4A25-45AD-A8D7-7B9A07B20844}" type="slidenum">
              <a:rPr lang="en-US"/>
              <a:pPr/>
              <a:t>27</a:t>
            </a:fld>
            <a:endParaRPr lang="en-US"/>
          </a:p>
        </p:txBody>
      </p:sp>
      <p:sp>
        <p:nvSpPr>
          <p:cNvPr id="71684" name="Date Placeholder 4"/>
          <p:cNvSpPr>
            <a:spLocks noGrp="1"/>
          </p:cNvSpPr>
          <p:nvPr>
            <p:ph type="dt" sz="quarter" idx="1"/>
          </p:nvPr>
        </p:nvSpPr>
        <p:spPr bwMode="auto">
          <a:noFill/>
          <a:ln>
            <a:miter lim="800000"/>
            <a:headEnd/>
            <a:tailEnd/>
          </a:ln>
        </p:spPr>
        <p:txBody>
          <a:bodyPr/>
          <a:lstStyle/>
          <a:p>
            <a:fld id="{FB4175B0-0713-41D6-B095-AA6A8824116F}" type="datetime1">
              <a:rPr lang="en-US"/>
              <a:pPr/>
              <a:t>3/30/2015</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ea typeface="ＭＳ Ｐゴシック" pitchFamily="34" charset="-128"/>
              </a:rPr>
              <a:t>Created by Tiffany Kinchens for MDCPS school-wide use only. For request please email tlkinchens@dadeschools.net</a:t>
            </a:r>
          </a:p>
          <a:p>
            <a:endParaRPr lang="en-US" smtClean="0">
              <a:ea typeface="ＭＳ Ｐゴシック" pitchFamily="34" charset="-128"/>
            </a:endParaRPr>
          </a:p>
        </p:txBody>
      </p:sp>
      <p:sp>
        <p:nvSpPr>
          <p:cNvPr id="73731" name="Slide Number Placeholder 3"/>
          <p:cNvSpPr>
            <a:spLocks noGrp="1"/>
          </p:cNvSpPr>
          <p:nvPr>
            <p:ph type="sldNum" sz="quarter" idx="5"/>
          </p:nvPr>
        </p:nvSpPr>
        <p:spPr bwMode="auto">
          <a:noFill/>
          <a:ln>
            <a:miter lim="800000"/>
            <a:headEnd/>
            <a:tailEnd/>
          </a:ln>
        </p:spPr>
        <p:txBody>
          <a:bodyPr/>
          <a:lstStyle/>
          <a:p>
            <a:fld id="{147350CC-7E72-4200-8484-CFA317911A92}" type="slidenum">
              <a:rPr lang="en-US"/>
              <a:pPr/>
              <a:t>28</a:t>
            </a:fld>
            <a:endParaRPr lang="en-US"/>
          </a:p>
        </p:txBody>
      </p:sp>
      <p:sp>
        <p:nvSpPr>
          <p:cNvPr id="73732" name="Date Placeholder 4"/>
          <p:cNvSpPr>
            <a:spLocks noGrp="1"/>
          </p:cNvSpPr>
          <p:nvPr>
            <p:ph type="dt" sz="quarter" idx="1"/>
          </p:nvPr>
        </p:nvSpPr>
        <p:spPr bwMode="auto">
          <a:noFill/>
          <a:ln>
            <a:miter lim="800000"/>
            <a:headEnd/>
            <a:tailEnd/>
          </a:ln>
        </p:spPr>
        <p:txBody>
          <a:bodyPr/>
          <a:lstStyle/>
          <a:p>
            <a:fld id="{4D15BB91-9C30-4D37-B59C-DE57FC628AF3}" type="datetime1">
              <a:rPr lang="en-US"/>
              <a:pPr/>
              <a:t>3/30/2015</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ea typeface="ＭＳ Ｐゴシック" pitchFamily="34" charset="-128"/>
              </a:rPr>
              <a:t>Created by Tiffany Kinchens for MDCPS school-wide use only. For request please email tlkinchens@dadeschools.net</a:t>
            </a:r>
          </a:p>
          <a:p>
            <a:endParaRPr lang="en-US" smtClean="0">
              <a:ea typeface="ＭＳ Ｐゴシック" pitchFamily="34" charset="-128"/>
            </a:endParaRPr>
          </a:p>
        </p:txBody>
      </p:sp>
      <p:sp>
        <p:nvSpPr>
          <p:cNvPr id="75779" name="Slide Number Placeholder 3"/>
          <p:cNvSpPr>
            <a:spLocks noGrp="1"/>
          </p:cNvSpPr>
          <p:nvPr>
            <p:ph type="sldNum" sz="quarter" idx="5"/>
          </p:nvPr>
        </p:nvSpPr>
        <p:spPr bwMode="auto">
          <a:noFill/>
          <a:ln>
            <a:miter lim="800000"/>
            <a:headEnd/>
            <a:tailEnd/>
          </a:ln>
        </p:spPr>
        <p:txBody>
          <a:bodyPr/>
          <a:lstStyle/>
          <a:p>
            <a:fld id="{E3DE3499-3268-49B7-A7AA-1DF842C6DB93}" type="slidenum">
              <a:rPr lang="en-US"/>
              <a:pPr/>
              <a:t>29</a:t>
            </a:fld>
            <a:endParaRPr lang="en-US"/>
          </a:p>
        </p:txBody>
      </p:sp>
      <p:sp>
        <p:nvSpPr>
          <p:cNvPr id="75780" name="Date Placeholder 4"/>
          <p:cNvSpPr>
            <a:spLocks noGrp="1"/>
          </p:cNvSpPr>
          <p:nvPr>
            <p:ph type="dt" sz="quarter" idx="1"/>
          </p:nvPr>
        </p:nvSpPr>
        <p:spPr bwMode="auto">
          <a:noFill/>
          <a:ln>
            <a:miter lim="800000"/>
            <a:headEnd/>
            <a:tailEnd/>
          </a:ln>
        </p:spPr>
        <p:txBody>
          <a:bodyPr/>
          <a:lstStyle/>
          <a:p>
            <a:fld id="{F4073B15-5C1A-46BB-8460-F2BE5E6ECB37}" type="datetime1">
              <a:rPr lang="en-US"/>
              <a:pPr/>
              <a:t>3/30/2015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ea typeface="ＭＳ Ｐゴシック" pitchFamily="34" charset="-128"/>
              </a:rPr>
              <a:t>Created by Tiffany Kinchens for MDCPS school-wide use only. For request please email tlkinchens@dadeschools.net</a:t>
            </a:r>
          </a:p>
          <a:p>
            <a:endParaRPr lang="en-US" smtClean="0">
              <a:ea typeface="ＭＳ Ｐゴシック" pitchFamily="34" charset="-128"/>
            </a:endParaRPr>
          </a:p>
        </p:txBody>
      </p:sp>
      <p:sp>
        <p:nvSpPr>
          <p:cNvPr id="22531" name="Slide Number Placeholder 3"/>
          <p:cNvSpPr>
            <a:spLocks noGrp="1"/>
          </p:cNvSpPr>
          <p:nvPr>
            <p:ph type="sldNum" sz="quarter" idx="5"/>
          </p:nvPr>
        </p:nvSpPr>
        <p:spPr bwMode="auto">
          <a:noFill/>
          <a:ln>
            <a:miter lim="800000"/>
            <a:headEnd/>
            <a:tailEnd/>
          </a:ln>
        </p:spPr>
        <p:txBody>
          <a:bodyPr/>
          <a:lstStyle/>
          <a:p>
            <a:fld id="{F2A66676-E127-4611-8F84-F76BAD1F83C7}" type="slidenum">
              <a:rPr lang="en-US"/>
              <a:pPr/>
              <a:t>3</a:t>
            </a:fld>
            <a:endParaRPr lang="en-US"/>
          </a:p>
        </p:txBody>
      </p:sp>
      <p:sp>
        <p:nvSpPr>
          <p:cNvPr id="22532" name="Date Placeholder 4"/>
          <p:cNvSpPr>
            <a:spLocks noGrp="1"/>
          </p:cNvSpPr>
          <p:nvPr>
            <p:ph type="dt" sz="quarter" idx="1"/>
          </p:nvPr>
        </p:nvSpPr>
        <p:spPr bwMode="auto">
          <a:noFill/>
          <a:ln>
            <a:miter lim="800000"/>
            <a:headEnd/>
            <a:tailEnd/>
          </a:ln>
        </p:spPr>
        <p:txBody>
          <a:bodyPr/>
          <a:lstStyle/>
          <a:p>
            <a:fld id="{83F8C8BD-1FBF-49E1-A535-CCDB0BF64205}" type="datetime1">
              <a:rPr lang="en-US"/>
              <a:pPr/>
              <a:t>3/30/2015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77827" name="Date Placeholder 3"/>
          <p:cNvSpPr>
            <a:spLocks noGrp="1"/>
          </p:cNvSpPr>
          <p:nvPr>
            <p:ph type="dt" sz="quarter" idx="1"/>
          </p:nvPr>
        </p:nvSpPr>
        <p:spPr bwMode="auto">
          <a:noFill/>
          <a:ln>
            <a:miter lim="800000"/>
            <a:headEnd/>
            <a:tailEnd/>
          </a:ln>
        </p:spPr>
        <p:txBody>
          <a:bodyPr/>
          <a:lstStyle/>
          <a:p>
            <a:fld id="{3E20AA50-FEB8-4517-8845-1B6FE38FD77E}" type="datetime1">
              <a:rPr lang="en-US"/>
              <a:pPr/>
              <a:t>3/30/2015</a:t>
            </a:fld>
            <a:endParaRPr lang="en-US"/>
          </a:p>
        </p:txBody>
      </p:sp>
      <p:sp>
        <p:nvSpPr>
          <p:cNvPr id="77828" name="Slide Number Placeholder 4"/>
          <p:cNvSpPr>
            <a:spLocks noGrp="1"/>
          </p:cNvSpPr>
          <p:nvPr>
            <p:ph type="sldNum" sz="quarter" idx="5"/>
          </p:nvPr>
        </p:nvSpPr>
        <p:spPr bwMode="auto">
          <a:noFill/>
          <a:ln>
            <a:miter lim="800000"/>
            <a:headEnd/>
            <a:tailEnd/>
          </a:ln>
        </p:spPr>
        <p:txBody>
          <a:bodyPr/>
          <a:lstStyle/>
          <a:p>
            <a:fld id="{08A7295A-F988-4B8C-BB4E-5F4FAB464D08}" type="slidenum">
              <a:rPr lang="en-US"/>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79875" name="Slide Number Placeholder 3"/>
          <p:cNvSpPr>
            <a:spLocks noGrp="1"/>
          </p:cNvSpPr>
          <p:nvPr>
            <p:ph type="sldNum" sz="quarter" idx="5"/>
          </p:nvPr>
        </p:nvSpPr>
        <p:spPr bwMode="auto">
          <a:noFill/>
          <a:ln>
            <a:miter lim="800000"/>
            <a:headEnd/>
            <a:tailEnd/>
          </a:ln>
        </p:spPr>
        <p:txBody>
          <a:bodyPr/>
          <a:lstStyle/>
          <a:p>
            <a:fld id="{F415B460-3D73-4F21-AC00-BC4C2DFA2465}" type="slidenum">
              <a:rPr lang="en-US"/>
              <a:pPr/>
              <a:t>31</a:t>
            </a:fld>
            <a:endParaRPr lang="en-US"/>
          </a:p>
        </p:txBody>
      </p:sp>
      <p:sp>
        <p:nvSpPr>
          <p:cNvPr id="79876" name="Date Placeholder 4"/>
          <p:cNvSpPr>
            <a:spLocks noGrp="1"/>
          </p:cNvSpPr>
          <p:nvPr>
            <p:ph type="dt" sz="quarter" idx="1"/>
          </p:nvPr>
        </p:nvSpPr>
        <p:spPr bwMode="auto">
          <a:noFill/>
          <a:ln>
            <a:miter lim="800000"/>
            <a:headEnd/>
            <a:tailEnd/>
          </a:ln>
        </p:spPr>
        <p:txBody>
          <a:bodyPr/>
          <a:lstStyle/>
          <a:p>
            <a:fld id="{15581463-4097-42AC-9456-955471660900}" type="datetime1">
              <a:rPr lang="en-US"/>
              <a:pPr/>
              <a:t>3/30/2015</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34" charset="-128"/>
              </a:rPr>
              <a:t>Created by Tiffany Kinchens for school-wide use only. For request please email us at tlkinchens@dadeschools.net.</a:t>
            </a:r>
          </a:p>
          <a:p>
            <a:endParaRPr lang="en-US" smtClean="0">
              <a:ea typeface="ＭＳ Ｐゴシック" pitchFamily="34" charset="-128"/>
            </a:endParaRPr>
          </a:p>
        </p:txBody>
      </p:sp>
      <p:sp>
        <p:nvSpPr>
          <p:cNvPr id="81923" name="Date Placeholder 3"/>
          <p:cNvSpPr>
            <a:spLocks noGrp="1"/>
          </p:cNvSpPr>
          <p:nvPr>
            <p:ph type="dt" sz="quarter" idx="1"/>
          </p:nvPr>
        </p:nvSpPr>
        <p:spPr bwMode="auto">
          <a:noFill/>
          <a:ln>
            <a:miter lim="800000"/>
            <a:headEnd/>
            <a:tailEnd/>
          </a:ln>
        </p:spPr>
        <p:txBody>
          <a:bodyPr/>
          <a:lstStyle/>
          <a:p>
            <a:fld id="{FF6D150A-CED5-4018-9512-4357CC0A91AD}" type="datetime1">
              <a:rPr lang="en-US"/>
              <a:pPr/>
              <a:t>3/30/2015</a:t>
            </a:fld>
            <a:endParaRPr lang="en-US"/>
          </a:p>
        </p:txBody>
      </p:sp>
      <p:sp>
        <p:nvSpPr>
          <p:cNvPr id="81924" name="Slide Number Placeholder 4"/>
          <p:cNvSpPr>
            <a:spLocks noGrp="1"/>
          </p:cNvSpPr>
          <p:nvPr>
            <p:ph type="sldNum" sz="quarter" idx="5"/>
          </p:nvPr>
        </p:nvSpPr>
        <p:spPr bwMode="auto">
          <a:noFill/>
          <a:ln>
            <a:miter lim="800000"/>
            <a:headEnd/>
            <a:tailEnd/>
          </a:ln>
        </p:spPr>
        <p:txBody>
          <a:bodyPr/>
          <a:lstStyle/>
          <a:p>
            <a:fld id="{04697049-919D-41B7-BBF8-5FA65DBD7AF8}" type="slidenum">
              <a:rPr lang="en-US"/>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ea typeface="ＭＳ Ｐゴシック" pitchFamily="34" charset="-128"/>
              </a:rPr>
              <a:t>Created by Tiffany Kinchens for MDCPS school-wide use only. For request please email tlkinchens@dadeschools.net</a:t>
            </a:r>
          </a:p>
          <a:p>
            <a:endParaRPr lang="en-US" smtClean="0">
              <a:ea typeface="ＭＳ Ｐゴシック" pitchFamily="34" charset="-128"/>
            </a:endParaRPr>
          </a:p>
        </p:txBody>
      </p:sp>
      <p:sp>
        <p:nvSpPr>
          <p:cNvPr id="83971" name="Date Placeholder 3"/>
          <p:cNvSpPr>
            <a:spLocks noGrp="1"/>
          </p:cNvSpPr>
          <p:nvPr>
            <p:ph type="dt" sz="quarter" idx="1"/>
          </p:nvPr>
        </p:nvSpPr>
        <p:spPr bwMode="auto">
          <a:noFill/>
          <a:ln>
            <a:miter lim="800000"/>
            <a:headEnd/>
            <a:tailEnd/>
          </a:ln>
        </p:spPr>
        <p:txBody>
          <a:bodyPr/>
          <a:lstStyle/>
          <a:p>
            <a:fld id="{39CF0CAA-A07C-4DF8-9F39-5D7AAA3E995D}" type="datetime1">
              <a:rPr lang="en-US"/>
              <a:pPr/>
              <a:t>3/30/2015</a:t>
            </a:fld>
            <a:endParaRPr lang="en-US"/>
          </a:p>
        </p:txBody>
      </p:sp>
      <p:sp>
        <p:nvSpPr>
          <p:cNvPr id="83972" name="Slide Number Placeholder 4"/>
          <p:cNvSpPr>
            <a:spLocks noGrp="1"/>
          </p:cNvSpPr>
          <p:nvPr>
            <p:ph type="sldNum" sz="quarter" idx="5"/>
          </p:nvPr>
        </p:nvSpPr>
        <p:spPr bwMode="auto">
          <a:noFill/>
          <a:ln>
            <a:miter lim="800000"/>
            <a:headEnd/>
            <a:tailEnd/>
          </a:ln>
        </p:spPr>
        <p:txBody>
          <a:bodyPr/>
          <a:lstStyle/>
          <a:p>
            <a:fld id="{AE7C304E-72CC-4EC0-AD60-7F9CCC7906A9}" type="slidenum">
              <a:rPr lang="en-US"/>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34" charset="-128"/>
              </a:rPr>
              <a:t>Created by Tiffany Kinchens for MDCPS school-wide use only. For request please email tlkinchens@dadeschools.net</a:t>
            </a:r>
          </a:p>
          <a:p>
            <a:endParaRPr lang="en-US" smtClean="0">
              <a:ea typeface="ＭＳ Ｐゴシック" pitchFamily="34" charset="-128"/>
            </a:endParaRPr>
          </a:p>
        </p:txBody>
      </p:sp>
      <p:sp>
        <p:nvSpPr>
          <p:cNvPr id="86019" name="Date Placeholder 3"/>
          <p:cNvSpPr>
            <a:spLocks noGrp="1"/>
          </p:cNvSpPr>
          <p:nvPr>
            <p:ph type="dt" sz="quarter" idx="1"/>
          </p:nvPr>
        </p:nvSpPr>
        <p:spPr bwMode="auto">
          <a:noFill/>
          <a:ln>
            <a:miter lim="800000"/>
            <a:headEnd/>
            <a:tailEnd/>
          </a:ln>
        </p:spPr>
        <p:txBody>
          <a:bodyPr/>
          <a:lstStyle/>
          <a:p>
            <a:fld id="{7D3F97E5-9FE9-4D97-93D1-2EF85721CDF4}" type="datetime1">
              <a:rPr lang="en-US"/>
              <a:pPr/>
              <a:t>3/30/2015</a:t>
            </a:fld>
            <a:endParaRPr lang="en-US"/>
          </a:p>
        </p:txBody>
      </p:sp>
      <p:sp>
        <p:nvSpPr>
          <p:cNvPr id="86020" name="Slide Number Placeholder 4"/>
          <p:cNvSpPr>
            <a:spLocks noGrp="1"/>
          </p:cNvSpPr>
          <p:nvPr>
            <p:ph type="sldNum" sz="quarter" idx="5"/>
          </p:nvPr>
        </p:nvSpPr>
        <p:spPr bwMode="auto">
          <a:noFill/>
          <a:ln>
            <a:miter lim="800000"/>
            <a:headEnd/>
            <a:tailEnd/>
          </a:ln>
        </p:spPr>
        <p:txBody>
          <a:bodyPr/>
          <a:lstStyle/>
          <a:p>
            <a:fld id="{24761C1B-6D66-46F0-99B4-0BCFC891D16A}" type="slidenum">
              <a:rPr lang="en-US"/>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noTextEdi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34" charset="-128"/>
              </a:rPr>
              <a:t>Created by Tiffany Kinchens for MDCPS school-wide use only. For request please email tlkinchens@dadeschools.net</a:t>
            </a:r>
          </a:p>
          <a:p>
            <a:endParaRPr lang="en-US" smtClean="0">
              <a:ea typeface="ＭＳ Ｐゴシック" pitchFamily="34" charset="-128"/>
            </a:endParaRPr>
          </a:p>
        </p:txBody>
      </p:sp>
      <p:sp>
        <p:nvSpPr>
          <p:cNvPr id="88067" name="Date Placeholder 3"/>
          <p:cNvSpPr>
            <a:spLocks noGrp="1"/>
          </p:cNvSpPr>
          <p:nvPr>
            <p:ph type="dt" sz="quarter" idx="1"/>
          </p:nvPr>
        </p:nvSpPr>
        <p:spPr bwMode="auto">
          <a:noFill/>
          <a:ln>
            <a:miter lim="800000"/>
            <a:headEnd/>
            <a:tailEnd/>
          </a:ln>
        </p:spPr>
        <p:txBody>
          <a:bodyPr/>
          <a:lstStyle/>
          <a:p>
            <a:fld id="{91DE4616-8A6D-4FC3-AE6F-162106268CBF}" type="datetime1">
              <a:rPr lang="en-US"/>
              <a:pPr/>
              <a:t>3/30/2015</a:t>
            </a:fld>
            <a:endParaRPr lang="en-US"/>
          </a:p>
        </p:txBody>
      </p:sp>
      <p:sp>
        <p:nvSpPr>
          <p:cNvPr id="88068" name="Slide Number Placeholder 4"/>
          <p:cNvSpPr>
            <a:spLocks noGrp="1"/>
          </p:cNvSpPr>
          <p:nvPr>
            <p:ph type="sldNum" sz="quarter" idx="5"/>
          </p:nvPr>
        </p:nvSpPr>
        <p:spPr bwMode="auto">
          <a:noFill/>
          <a:ln>
            <a:miter lim="800000"/>
            <a:headEnd/>
            <a:tailEnd/>
          </a:ln>
        </p:spPr>
        <p:txBody>
          <a:bodyPr/>
          <a:lstStyle/>
          <a:p>
            <a:fld id="{6F28FB05-3237-4D51-AC28-1F44A66B9FC5}" type="slidenum">
              <a:rPr lang="en-US"/>
              <a:pPr/>
              <a:t>35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34" charset="-128"/>
              </a:rPr>
              <a:t>Created by Tiffany Kinchens for MDCPS school-wide use only. For request please email tlkinchens@dadeschools.net</a:t>
            </a:r>
          </a:p>
          <a:p>
            <a:endParaRPr lang="en-US" smtClean="0">
              <a:ea typeface="ＭＳ Ｐゴシック" pitchFamily="34" charset="-128"/>
            </a:endParaRPr>
          </a:p>
        </p:txBody>
      </p:sp>
      <p:sp>
        <p:nvSpPr>
          <p:cNvPr id="24579" name="Slide Number Placeholder 3"/>
          <p:cNvSpPr>
            <a:spLocks noGrp="1"/>
          </p:cNvSpPr>
          <p:nvPr>
            <p:ph type="sldNum" sz="quarter" idx="5"/>
          </p:nvPr>
        </p:nvSpPr>
        <p:spPr bwMode="auto">
          <a:noFill/>
          <a:ln>
            <a:miter lim="800000"/>
            <a:headEnd/>
            <a:tailEnd/>
          </a:ln>
        </p:spPr>
        <p:txBody>
          <a:bodyPr/>
          <a:lstStyle/>
          <a:p>
            <a:fld id="{30CDCED8-ACFD-4F88-B4CA-4A8ED4BB32A3}" type="slidenum">
              <a:rPr lang="en-US"/>
              <a:pPr/>
              <a:t>4</a:t>
            </a:fld>
            <a:endParaRPr lang="en-US"/>
          </a:p>
        </p:txBody>
      </p:sp>
      <p:sp>
        <p:nvSpPr>
          <p:cNvPr id="24580" name="Date Placeholder 4"/>
          <p:cNvSpPr>
            <a:spLocks noGrp="1"/>
          </p:cNvSpPr>
          <p:nvPr>
            <p:ph type="dt" sz="quarter" idx="1"/>
          </p:nvPr>
        </p:nvSpPr>
        <p:spPr bwMode="auto">
          <a:noFill/>
          <a:ln>
            <a:miter lim="800000"/>
            <a:headEnd/>
            <a:tailEnd/>
          </a:ln>
        </p:spPr>
        <p:txBody>
          <a:bodyPr/>
          <a:lstStyle/>
          <a:p>
            <a:fld id="{FA527F0B-7E51-4A37-90C4-FCE8320CE323}" type="datetime1">
              <a:rPr lang="en-US"/>
              <a:pPr/>
              <a:t>3/30/2015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34" charset="-128"/>
              </a:rPr>
              <a:t>Created by Tiffany Kinchens for MDCPS school-wide use only. For request please email tlkinchens@dadeschools.net</a:t>
            </a:r>
          </a:p>
          <a:p>
            <a:endParaRPr lang="en-US" smtClean="0">
              <a:ea typeface="ＭＳ Ｐゴシック" pitchFamily="34" charset="-128"/>
            </a:endParaRPr>
          </a:p>
        </p:txBody>
      </p:sp>
      <p:sp>
        <p:nvSpPr>
          <p:cNvPr id="26627" name="Slide Number Placeholder 3"/>
          <p:cNvSpPr>
            <a:spLocks noGrp="1"/>
          </p:cNvSpPr>
          <p:nvPr>
            <p:ph type="sldNum" sz="quarter" idx="5"/>
          </p:nvPr>
        </p:nvSpPr>
        <p:spPr bwMode="auto">
          <a:noFill/>
          <a:ln>
            <a:miter lim="800000"/>
            <a:headEnd/>
            <a:tailEnd/>
          </a:ln>
        </p:spPr>
        <p:txBody>
          <a:bodyPr/>
          <a:lstStyle/>
          <a:p>
            <a:fld id="{EFC97767-815D-45B9-8124-4FC4C575A011}" type="slidenum">
              <a:rPr lang="en-US"/>
              <a:pPr/>
              <a:t>5</a:t>
            </a:fld>
            <a:endParaRPr lang="en-US"/>
          </a:p>
        </p:txBody>
      </p:sp>
      <p:sp>
        <p:nvSpPr>
          <p:cNvPr id="26628" name="Date Placeholder 4"/>
          <p:cNvSpPr>
            <a:spLocks noGrp="1"/>
          </p:cNvSpPr>
          <p:nvPr>
            <p:ph type="dt" sz="quarter" idx="1"/>
          </p:nvPr>
        </p:nvSpPr>
        <p:spPr bwMode="auto">
          <a:noFill/>
          <a:ln>
            <a:miter lim="800000"/>
            <a:headEnd/>
            <a:tailEnd/>
          </a:ln>
        </p:spPr>
        <p:txBody>
          <a:bodyPr/>
          <a:lstStyle/>
          <a:p>
            <a:fld id="{7B8E188C-B989-47CB-9791-E8CE09BDBA98}" type="datetime1">
              <a:rPr lang="en-US"/>
              <a:pPr/>
              <a:t>3/30/2015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34" charset="-128"/>
              </a:rPr>
              <a:t>Created by LaKenya Sanders-Sharpe &amp; Tiffany Kinchens for MDCPS school-wide use only. For request please email us at tlkinchens@dadeschools.net.</a:t>
            </a:r>
          </a:p>
          <a:p>
            <a:endParaRPr lang="en-US" smtClean="0">
              <a:ea typeface="ＭＳ Ｐゴシック" pitchFamily="34" charset="-128"/>
            </a:endParaRPr>
          </a:p>
        </p:txBody>
      </p:sp>
      <p:sp>
        <p:nvSpPr>
          <p:cNvPr id="28675" name="Slide Number Placeholder 3"/>
          <p:cNvSpPr>
            <a:spLocks noGrp="1"/>
          </p:cNvSpPr>
          <p:nvPr>
            <p:ph type="sldNum" sz="quarter" idx="5"/>
          </p:nvPr>
        </p:nvSpPr>
        <p:spPr bwMode="auto">
          <a:noFill/>
          <a:ln>
            <a:miter lim="800000"/>
            <a:headEnd/>
            <a:tailEnd/>
          </a:ln>
        </p:spPr>
        <p:txBody>
          <a:bodyPr/>
          <a:lstStyle/>
          <a:p>
            <a:fld id="{28E460EE-ABB3-4A19-B370-1AB38181C25E}" type="slidenum">
              <a:rPr lang="en-US"/>
              <a:pPr/>
              <a:t>6</a:t>
            </a:fld>
            <a:endParaRPr lang="en-US"/>
          </a:p>
        </p:txBody>
      </p:sp>
      <p:sp>
        <p:nvSpPr>
          <p:cNvPr id="28676" name="Date Placeholder 4"/>
          <p:cNvSpPr>
            <a:spLocks noGrp="1"/>
          </p:cNvSpPr>
          <p:nvPr>
            <p:ph type="dt" sz="quarter" idx="1"/>
          </p:nvPr>
        </p:nvSpPr>
        <p:spPr bwMode="auto">
          <a:noFill/>
          <a:ln>
            <a:miter lim="800000"/>
            <a:headEnd/>
            <a:tailEnd/>
          </a:ln>
        </p:spPr>
        <p:txBody>
          <a:bodyPr/>
          <a:lstStyle/>
          <a:p>
            <a:fld id="{91F4E294-26A3-4106-B26E-6175B9EEC190}" type="datetime1">
              <a:rPr lang="en-US"/>
              <a:pPr/>
              <a:t>3/30/2015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ea typeface="ＭＳ Ｐゴシック" pitchFamily="34" charset="-128"/>
              </a:rPr>
              <a:t>Created by Tiffany Kinchens for MDCPS school-wide use only. For request please email tlkinchens@dadeschools.net</a:t>
            </a:r>
          </a:p>
          <a:p>
            <a:endParaRPr lang="en-US" smtClean="0">
              <a:ea typeface="ＭＳ Ｐゴシック" pitchFamily="34" charset="-128"/>
            </a:endParaRPr>
          </a:p>
        </p:txBody>
      </p:sp>
      <p:sp>
        <p:nvSpPr>
          <p:cNvPr id="30723" name="Slide Number Placeholder 3"/>
          <p:cNvSpPr>
            <a:spLocks noGrp="1"/>
          </p:cNvSpPr>
          <p:nvPr>
            <p:ph type="sldNum" sz="quarter" idx="5"/>
          </p:nvPr>
        </p:nvSpPr>
        <p:spPr bwMode="auto">
          <a:noFill/>
          <a:ln>
            <a:miter lim="800000"/>
            <a:headEnd/>
            <a:tailEnd/>
          </a:ln>
        </p:spPr>
        <p:txBody>
          <a:bodyPr/>
          <a:lstStyle/>
          <a:p>
            <a:fld id="{F8073B45-0983-4754-811A-18167FF94AC3}" type="slidenum">
              <a:rPr lang="en-US"/>
              <a:pPr/>
              <a:t>7</a:t>
            </a:fld>
            <a:endParaRPr lang="en-US"/>
          </a:p>
        </p:txBody>
      </p:sp>
      <p:sp>
        <p:nvSpPr>
          <p:cNvPr id="30724" name="Date Placeholder 4"/>
          <p:cNvSpPr>
            <a:spLocks noGrp="1"/>
          </p:cNvSpPr>
          <p:nvPr>
            <p:ph type="dt" sz="quarter" idx="1"/>
          </p:nvPr>
        </p:nvSpPr>
        <p:spPr bwMode="auto">
          <a:noFill/>
          <a:ln>
            <a:miter lim="800000"/>
            <a:headEnd/>
            <a:tailEnd/>
          </a:ln>
        </p:spPr>
        <p:txBody>
          <a:bodyPr/>
          <a:lstStyle/>
          <a:p>
            <a:fld id="{3CC8D051-677F-4491-B88C-AE2A9CEA1A9A}" type="datetime1">
              <a:rPr lang="en-US"/>
              <a:pPr/>
              <a:t>3/30/2015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ea typeface="ＭＳ Ｐゴシック" pitchFamily="34" charset="-128"/>
              </a:rPr>
              <a:t>Created by Tiffany Kinchens for MDCPS school-wide use only. For request please email tlkinchens@dadeschools.net</a:t>
            </a:r>
          </a:p>
        </p:txBody>
      </p:sp>
      <p:sp>
        <p:nvSpPr>
          <p:cNvPr id="32771" name="Slide Number Placeholder 3"/>
          <p:cNvSpPr>
            <a:spLocks noGrp="1"/>
          </p:cNvSpPr>
          <p:nvPr>
            <p:ph type="sldNum" sz="quarter" idx="5"/>
          </p:nvPr>
        </p:nvSpPr>
        <p:spPr bwMode="auto">
          <a:noFill/>
          <a:ln>
            <a:miter lim="800000"/>
            <a:headEnd/>
            <a:tailEnd/>
          </a:ln>
        </p:spPr>
        <p:txBody>
          <a:bodyPr/>
          <a:lstStyle/>
          <a:p>
            <a:fld id="{77BB3DC5-3709-4191-8EC7-9F338BA0C0F6}" type="slidenum">
              <a:rPr lang="en-US"/>
              <a:pPr/>
              <a:t>8</a:t>
            </a:fld>
            <a:endParaRPr lang="en-US"/>
          </a:p>
        </p:txBody>
      </p:sp>
      <p:sp>
        <p:nvSpPr>
          <p:cNvPr id="32772" name="Date Placeholder 4"/>
          <p:cNvSpPr>
            <a:spLocks noGrp="1"/>
          </p:cNvSpPr>
          <p:nvPr>
            <p:ph type="dt" sz="quarter" idx="1"/>
          </p:nvPr>
        </p:nvSpPr>
        <p:spPr bwMode="auto">
          <a:noFill/>
          <a:ln>
            <a:miter lim="800000"/>
            <a:headEnd/>
            <a:tailEnd/>
          </a:ln>
        </p:spPr>
        <p:txBody>
          <a:bodyPr/>
          <a:lstStyle/>
          <a:p>
            <a:fld id="{782B3CDD-985F-47AE-A1F1-27BCAC54D7BC}" type="datetime1">
              <a:rPr lang="en-US"/>
              <a:pPr/>
              <a:t>3/30/2015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34" charset="-128"/>
              </a:rPr>
              <a:t>Created by Tiffany Kinchens for MDCPS school-wide use only. For request please email tlkinchens@dadeschools.net</a:t>
            </a:r>
          </a:p>
          <a:p>
            <a:endParaRPr lang="en-US" smtClean="0">
              <a:ea typeface="ＭＳ Ｐゴシック" pitchFamily="34" charset="-128"/>
            </a:endParaRPr>
          </a:p>
        </p:txBody>
      </p:sp>
      <p:sp>
        <p:nvSpPr>
          <p:cNvPr id="34819" name="Slide Number Placeholder 3"/>
          <p:cNvSpPr>
            <a:spLocks noGrp="1"/>
          </p:cNvSpPr>
          <p:nvPr>
            <p:ph type="sldNum" sz="quarter" idx="5"/>
          </p:nvPr>
        </p:nvSpPr>
        <p:spPr bwMode="auto">
          <a:noFill/>
          <a:ln>
            <a:miter lim="800000"/>
            <a:headEnd/>
            <a:tailEnd/>
          </a:ln>
        </p:spPr>
        <p:txBody>
          <a:bodyPr/>
          <a:lstStyle/>
          <a:p>
            <a:fld id="{6727F21B-2969-46C0-AB0E-24FDCC688173}" type="slidenum">
              <a:rPr lang="en-US"/>
              <a:pPr/>
              <a:t>9</a:t>
            </a:fld>
            <a:endParaRPr lang="en-US"/>
          </a:p>
        </p:txBody>
      </p:sp>
      <p:sp>
        <p:nvSpPr>
          <p:cNvPr id="34820" name="Date Placeholder 4"/>
          <p:cNvSpPr>
            <a:spLocks noGrp="1"/>
          </p:cNvSpPr>
          <p:nvPr>
            <p:ph type="dt" sz="quarter" idx="1"/>
          </p:nvPr>
        </p:nvSpPr>
        <p:spPr bwMode="auto">
          <a:noFill/>
          <a:ln>
            <a:miter lim="800000"/>
            <a:headEnd/>
            <a:tailEnd/>
          </a:ln>
        </p:spPr>
        <p:txBody>
          <a:bodyPr/>
          <a:lstStyle/>
          <a:p>
            <a:fld id="{5B43D74A-6988-474A-AFE0-730C8A9B2CD1}" type="datetime1">
              <a:rPr lang="en-US"/>
              <a:pPr/>
              <a:t>3/30/2015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Created by Tiffany Kinchens for MDCPS school-wide use only. For request please email tlkinchens@dadeschools.net</a:t>
            </a:r>
          </a:p>
        </p:txBody>
      </p:sp>
      <p:sp>
        <p:nvSpPr>
          <p:cNvPr id="6" name="Rectangle 6"/>
          <p:cNvSpPr>
            <a:spLocks noGrp="1" noChangeArrowheads="1"/>
          </p:cNvSpPr>
          <p:nvPr>
            <p:ph type="sldNum" sz="quarter" idx="12"/>
          </p:nvPr>
        </p:nvSpPr>
        <p:spPr>
          <a:ln/>
        </p:spPr>
        <p:txBody>
          <a:bodyPr/>
          <a:lstStyle>
            <a:lvl1pPr>
              <a:defRPr/>
            </a:lvl1pPr>
          </a:lstStyle>
          <a:p>
            <a:fld id="{EDEB8528-63DD-4CE8-AF37-18C3D3E93C2E}"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Created by Tiffany Kinchens for MDCPS school-wide use only. For request please email tlkinchens@dadeschools.net</a:t>
            </a:r>
          </a:p>
        </p:txBody>
      </p:sp>
      <p:sp>
        <p:nvSpPr>
          <p:cNvPr id="6" name="Rectangle 6"/>
          <p:cNvSpPr>
            <a:spLocks noGrp="1" noChangeArrowheads="1"/>
          </p:cNvSpPr>
          <p:nvPr>
            <p:ph type="sldNum" sz="quarter" idx="12"/>
          </p:nvPr>
        </p:nvSpPr>
        <p:spPr>
          <a:ln/>
        </p:spPr>
        <p:txBody>
          <a:bodyPr/>
          <a:lstStyle>
            <a:lvl1pPr>
              <a:defRPr/>
            </a:lvl1pPr>
          </a:lstStyle>
          <a:p>
            <a:fld id="{4E653DD8-6AA9-4D25-A584-6E67CD840CB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Created by Tiffany Kinchens for MDCPS school-wide use only. For request please email tlkinchens@dadeschools.net</a:t>
            </a:r>
          </a:p>
        </p:txBody>
      </p:sp>
      <p:sp>
        <p:nvSpPr>
          <p:cNvPr id="6" name="Rectangle 6"/>
          <p:cNvSpPr>
            <a:spLocks noGrp="1" noChangeArrowheads="1"/>
          </p:cNvSpPr>
          <p:nvPr>
            <p:ph type="sldNum" sz="quarter" idx="12"/>
          </p:nvPr>
        </p:nvSpPr>
        <p:spPr>
          <a:ln/>
        </p:spPr>
        <p:txBody>
          <a:bodyPr/>
          <a:lstStyle>
            <a:lvl1pPr>
              <a:defRPr/>
            </a:lvl1pPr>
          </a:lstStyle>
          <a:p>
            <a:fld id="{A0254608-C56B-4F15-B03C-6DD63FA747D5}"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Created by Tiffany Kinchens for MDCPS school-wide use only. For request please email tlkinchens@dadeschools.net</a:t>
            </a:r>
          </a:p>
        </p:txBody>
      </p:sp>
      <p:sp>
        <p:nvSpPr>
          <p:cNvPr id="5" name="Rectangle 6"/>
          <p:cNvSpPr>
            <a:spLocks noGrp="1" noChangeArrowheads="1"/>
          </p:cNvSpPr>
          <p:nvPr>
            <p:ph type="sldNum" sz="quarter" idx="12"/>
          </p:nvPr>
        </p:nvSpPr>
        <p:spPr>
          <a:ln/>
        </p:spPr>
        <p:txBody>
          <a:bodyPr/>
          <a:lstStyle>
            <a:lvl1pPr>
              <a:defRPr/>
            </a:lvl1pPr>
          </a:lstStyle>
          <a:p>
            <a:fld id="{7AB2E898-A222-4658-AC60-66305DDBA46E}"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Created by Tiffany Kinchens for MDCPS school-wide use only. For request please email tlkinchens@dadeschools.net</a:t>
            </a:r>
          </a:p>
        </p:txBody>
      </p:sp>
      <p:sp>
        <p:nvSpPr>
          <p:cNvPr id="6" name="Rectangle 6"/>
          <p:cNvSpPr>
            <a:spLocks noGrp="1" noChangeArrowheads="1"/>
          </p:cNvSpPr>
          <p:nvPr>
            <p:ph type="sldNum" sz="quarter" idx="12"/>
          </p:nvPr>
        </p:nvSpPr>
        <p:spPr>
          <a:ln/>
        </p:spPr>
        <p:txBody>
          <a:bodyPr/>
          <a:lstStyle>
            <a:lvl1pPr>
              <a:defRPr/>
            </a:lvl1pPr>
          </a:lstStyle>
          <a:p>
            <a:fld id="{C975A087-E0B9-4962-96E2-B9D9F39B421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Created by Tiffany Kinchens for MDCPS school-wide use only. For request please email tlkinchens@dadeschools.net</a:t>
            </a:r>
          </a:p>
        </p:txBody>
      </p:sp>
      <p:sp>
        <p:nvSpPr>
          <p:cNvPr id="6" name="Rectangle 6"/>
          <p:cNvSpPr>
            <a:spLocks noGrp="1" noChangeArrowheads="1"/>
          </p:cNvSpPr>
          <p:nvPr>
            <p:ph type="sldNum" sz="quarter" idx="12"/>
          </p:nvPr>
        </p:nvSpPr>
        <p:spPr>
          <a:ln/>
        </p:spPr>
        <p:txBody>
          <a:bodyPr/>
          <a:lstStyle>
            <a:lvl1pPr>
              <a:defRPr/>
            </a:lvl1pPr>
          </a:lstStyle>
          <a:p>
            <a:fld id="{8C3112B2-E56B-49F5-BBA5-09BAA1D9701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Created by Tiffany Kinchens for MDCPS school-wide use only. For request please email tlkinchens@dadeschools.net</a:t>
            </a:r>
          </a:p>
        </p:txBody>
      </p:sp>
      <p:sp>
        <p:nvSpPr>
          <p:cNvPr id="6" name="Rectangle 6"/>
          <p:cNvSpPr>
            <a:spLocks noGrp="1" noChangeArrowheads="1"/>
          </p:cNvSpPr>
          <p:nvPr>
            <p:ph type="sldNum" sz="quarter" idx="12"/>
          </p:nvPr>
        </p:nvSpPr>
        <p:spPr>
          <a:ln/>
        </p:spPr>
        <p:txBody>
          <a:bodyPr/>
          <a:lstStyle>
            <a:lvl1pPr>
              <a:defRPr/>
            </a:lvl1pPr>
          </a:lstStyle>
          <a:p>
            <a:fld id="{0E02BC1C-33C2-48B4-AF78-315E5496D4DF}"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Created by Tiffany Kinchens for MDCPS school-wide use only. For request please email tlkinchens@dadeschools.net</a:t>
            </a:r>
          </a:p>
        </p:txBody>
      </p:sp>
      <p:sp>
        <p:nvSpPr>
          <p:cNvPr id="7" name="Rectangle 6"/>
          <p:cNvSpPr>
            <a:spLocks noGrp="1" noChangeArrowheads="1"/>
          </p:cNvSpPr>
          <p:nvPr>
            <p:ph type="sldNum" sz="quarter" idx="12"/>
          </p:nvPr>
        </p:nvSpPr>
        <p:spPr>
          <a:ln/>
        </p:spPr>
        <p:txBody>
          <a:bodyPr/>
          <a:lstStyle>
            <a:lvl1pPr>
              <a:defRPr/>
            </a:lvl1pPr>
          </a:lstStyle>
          <a:p>
            <a:fld id="{807834C2-3978-45E7-AAFD-3A45771C8FA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Created by Tiffany Kinchens for MDCPS school-wide use only. For request please email tlkinchens@dadeschools.net</a:t>
            </a:r>
          </a:p>
        </p:txBody>
      </p:sp>
      <p:sp>
        <p:nvSpPr>
          <p:cNvPr id="9" name="Rectangle 6"/>
          <p:cNvSpPr>
            <a:spLocks noGrp="1" noChangeArrowheads="1"/>
          </p:cNvSpPr>
          <p:nvPr>
            <p:ph type="sldNum" sz="quarter" idx="12"/>
          </p:nvPr>
        </p:nvSpPr>
        <p:spPr>
          <a:ln/>
        </p:spPr>
        <p:txBody>
          <a:bodyPr/>
          <a:lstStyle>
            <a:lvl1pPr>
              <a:defRPr/>
            </a:lvl1pPr>
          </a:lstStyle>
          <a:p>
            <a:fld id="{95E90813-08D6-4265-8145-68EDB32369E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Created by Tiffany Kinchens for MDCPS school-wide use only. For request please email tlkinchens@dadeschools.net</a:t>
            </a:r>
          </a:p>
        </p:txBody>
      </p:sp>
      <p:sp>
        <p:nvSpPr>
          <p:cNvPr id="5" name="Rectangle 6"/>
          <p:cNvSpPr>
            <a:spLocks noGrp="1" noChangeArrowheads="1"/>
          </p:cNvSpPr>
          <p:nvPr>
            <p:ph type="sldNum" sz="quarter" idx="12"/>
          </p:nvPr>
        </p:nvSpPr>
        <p:spPr>
          <a:ln/>
        </p:spPr>
        <p:txBody>
          <a:bodyPr/>
          <a:lstStyle>
            <a:lvl1pPr>
              <a:defRPr/>
            </a:lvl1pPr>
          </a:lstStyle>
          <a:p>
            <a:fld id="{A2EB1C79-37AE-4806-B1B1-5AB97F7B05EF}"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Created by Tiffany Kinchens for MDCPS school-wide use only. For request please email tlkinchens@dadeschools.net</a:t>
            </a:r>
          </a:p>
        </p:txBody>
      </p:sp>
      <p:sp>
        <p:nvSpPr>
          <p:cNvPr id="4" name="Rectangle 6"/>
          <p:cNvSpPr>
            <a:spLocks noGrp="1" noChangeArrowheads="1"/>
          </p:cNvSpPr>
          <p:nvPr>
            <p:ph type="sldNum" sz="quarter" idx="12"/>
          </p:nvPr>
        </p:nvSpPr>
        <p:spPr>
          <a:ln/>
        </p:spPr>
        <p:txBody>
          <a:bodyPr/>
          <a:lstStyle>
            <a:lvl1pPr>
              <a:defRPr/>
            </a:lvl1pPr>
          </a:lstStyle>
          <a:p>
            <a:fld id="{94E5BFAF-B89E-406B-8105-48599B696A6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Created by Tiffany Kinchens for MDCPS school-wide use only. For request please email tlkinchens@dadeschools.net</a:t>
            </a:r>
          </a:p>
        </p:txBody>
      </p:sp>
      <p:sp>
        <p:nvSpPr>
          <p:cNvPr id="7" name="Rectangle 6"/>
          <p:cNvSpPr>
            <a:spLocks noGrp="1" noChangeArrowheads="1"/>
          </p:cNvSpPr>
          <p:nvPr>
            <p:ph type="sldNum" sz="quarter" idx="12"/>
          </p:nvPr>
        </p:nvSpPr>
        <p:spPr>
          <a:ln/>
        </p:spPr>
        <p:txBody>
          <a:bodyPr/>
          <a:lstStyle>
            <a:lvl1pPr>
              <a:defRPr/>
            </a:lvl1pPr>
          </a:lstStyle>
          <a:p>
            <a:fld id="{242F1A40-9522-4758-ADC8-7C0790EC300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Created by Tiffany Kinchens for MDCPS school-wide use only. For request please email tlkinchens@dadeschools.net</a:t>
            </a:r>
          </a:p>
        </p:txBody>
      </p:sp>
      <p:sp>
        <p:nvSpPr>
          <p:cNvPr id="7" name="Rectangle 6"/>
          <p:cNvSpPr>
            <a:spLocks noGrp="1" noChangeArrowheads="1"/>
          </p:cNvSpPr>
          <p:nvPr>
            <p:ph type="sldNum" sz="quarter" idx="12"/>
          </p:nvPr>
        </p:nvSpPr>
        <p:spPr>
          <a:ln/>
        </p:spPr>
        <p:txBody>
          <a:bodyPr/>
          <a:lstStyle>
            <a:lvl1pPr>
              <a:defRPr/>
            </a:lvl1pPr>
          </a:lstStyle>
          <a:p>
            <a:fld id="{9181E754-B37F-49AB-824D-68D653A4976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charset="0"/>
                <a:ea typeface="+mn-ea"/>
                <a:cs typeface="+mn-cs"/>
              </a:defRPr>
            </a:lvl1pPr>
          </a:lstStyle>
          <a:p>
            <a:pPr>
              <a:defRPr/>
            </a:pPr>
            <a:r>
              <a:rPr lang="en-US"/>
              <a:t>Created by Tiffany Kinchens for MDCPS school-wide use only. For request please email tlkinchens@dadeschools.net</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F1E80F4-B0DF-4127-9B9B-CF95A3B7EB2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w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wmf"/><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4.png"/><Relationship Id="rId7" Type="http://schemas.openxmlformats.org/officeDocument/2006/relationships/image" Target="../media/image5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6.jpeg"/><Relationship Id="rId11" Type="http://schemas.openxmlformats.org/officeDocument/2006/relationships/image" Target="../media/image61.png"/><Relationship Id="rId5" Type="http://schemas.openxmlformats.org/officeDocument/2006/relationships/image" Target="../media/image18.wmf"/><Relationship Id="rId10" Type="http://schemas.openxmlformats.org/officeDocument/2006/relationships/image" Target="../media/image60.jpeg"/><Relationship Id="rId4" Type="http://schemas.openxmlformats.org/officeDocument/2006/relationships/image" Target="../media/image55.jpeg"/><Relationship Id="rId9" Type="http://schemas.openxmlformats.org/officeDocument/2006/relationships/image" Target="../media/image59.png"/></Relationships>
</file>

<file path=ppt/slides/_rels/slide1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64.jpeg"/><Relationship Id="rId4" Type="http://schemas.openxmlformats.org/officeDocument/2006/relationships/image" Target="../media/image63.jpeg"/></Relationships>
</file>

<file path=ppt/slides/_rels/slide12.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13.x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jpeg"/></Relationships>
</file>

<file path=ppt/slides/_rels/slide14.xml.rels><?xml version="1.0" encoding="UTF-8" standalone="yes"?>
<Relationships xmlns="http://schemas.openxmlformats.org/package/2006/relationships"><Relationship Id="rId3" Type="http://schemas.openxmlformats.org/officeDocument/2006/relationships/image" Target="../media/image75.jpeg"/><Relationship Id="rId7" Type="http://schemas.openxmlformats.org/officeDocument/2006/relationships/image" Target="../media/image79.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78.jpeg"/><Relationship Id="rId5" Type="http://schemas.openxmlformats.org/officeDocument/2006/relationships/image" Target="../media/image77.png"/><Relationship Id="rId4" Type="http://schemas.openxmlformats.org/officeDocument/2006/relationships/image" Target="../media/image76.png"/></Relationships>
</file>

<file path=ppt/slides/_rels/slide1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1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5.png"/><Relationship Id="rId7" Type="http://schemas.openxmlformats.org/officeDocument/2006/relationships/image" Target="../media/image89.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19.xml.rels><?xml version="1.0" encoding="UTF-8" standalone="yes"?>
<Relationships xmlns="http://schemas.openxmlformats.org/package/2006/relationships"><Relationship Id="rId3" Type="http://schemas.openxmlformats.org/officeDocument/2006/relationships/image" Target="../media/image90.png"/><Relationship Id="rId7" Type="http://schemas.openxmlformats.org/officeDocument/2006/relationships/image" Target="../media/image94.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93.jpeg"/><Relationship Id="rId5" Type="http://schemas.openxmlformats.org/officeDocument/2006/relationships/image" Target="../media/image92.jpeg"/><Relationship Id="rId4" Type="http://schemas.openxmlformats.org/officeDocument/2006/relationships/image" Target="../media/image91.pn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4.wmf"/><Relationship Id="rId4" Type="http://schemas.openxmlformats.org/officeDocument/2006/relationships/image" Target="../media/image13.gif"/></Relationships>
</file>

<file path=ppt/slides/_rels/slide20.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97.jpeg"/><Relationship Id="rId4" Type="http://schemas.openxmlformats.org/officeDocument/2006/relationships/image" Target="../media/image96.jpeg"/></Relationships>
</file>

<file path=ppt/slides/_rels/slide21.xml.rels><?xml version="1.0" encoding="UTF-8" standalone="yes"?>
<Relationships xmlns="http://schemas.openxmlformats.org/package/2006/relationships"><Relationship Id="rId3" Type="http://schemas.openxmlformats.org/officeDocument/2006/relationships/image" Target="../media/image98.jpeg"/><Relationship Id="rId7" Type="http://schemas.openxmlformats.org/officeDocument/2006/relationships/image" Target="../media/image102.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s>
</file>

<file path=ppt/slides/_rels/slide22.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103.png"/><Relationship Id="rId7" Type="http://schemas.openxmlformats.org/officeDocument/2006/relationships/image" Target="../media/image107.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png"/></Relationships>
</file>

<file path=ppt/slides/_rels/slide23.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11.png"/><Relationship Id="rId4" Type="http://schemas.openxmlformats.org/officeDocument/2006/relationships/image" Target="../media/image110.jpeg"/></Relationships>
</file>

<file path=ppt/slides/_rels/slide24.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114.png"/><Relationship Id="rId4" Type="http://schemas.openxmlformats.org/officeDocument/2006/relationships/image" Target="../media/image113.png"/></Relationships>
</file>

<file path=ppt/slides/_rels/slide25.xml.rels><?xml version="1.0" encoding="UTF-8" standalone="yes"?>
<Relationships xmlns="http://schemas.openxmlformats.org/package/2006/relationships"><Relationship Id="rId3" Type="http://schemas.openxmlformats.org/officeDocument/2006/relationships/image" Target="../media/image115.png"/><Relationship Id="rId7" Type="http://schemas.openxmlformats.org/officeDocument/2006/relationships/image" Target="../media/image119.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18.png"/><Relationship Id="rId5" Type="http://schemas.openxmlformats.org/officeDocument/2006/relationships/image" Target="../media/image117.png"/><Relationship Id="rId4" Type="http://schemas.openxmlformats.org/officeDocument/2006/relationships/image" Target="../media/image116.png"/></Relationships>
</file>

<file path=ppt/slides/_rels/slide26.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image" Target="../media/image127.png"/><Relationship Id="rId3" Type="http://schemas.openxmlformats.org/officeDocument/2006/relationships/image" Target="../media/image122.png"/><Relationship Id="rId7" Type="http://schemas.openxmlformats.org/officeDocument/2006/relationships/image" Target="../media/image126.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125.png"/><Relationship Id="rId5" Type="http://schemas.openxmlformats.org/officeDocument/2006/relationships/image" Target="../media/image124.png"/><Relationship Id="rId10" Type="http://schemas.openxmlformats.org/officeDocument/2006/relationships/image" Target="../media/image129.png"/><Relationship Id="rId4" Type="http://schemas.openxmlformats.org/officeDocument/2006/relationships/image" Target="../media/image123.png"/><Relationship Id="rId9" Type="http://schemas.openxmlformats.org/officeDocument/2006/relationships/image" Target="../media/image128.png"/></Relationships>
</file>

<file path=ppt/slides/_rels/slide29.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132.png"/><Relationship Id="rId4" Type="http://schemas.openxmlformats.org/officeDocument/2006/relationships/image" Target="../media/image131.png"/></Relationships>
</file>

<file path=ppt/slides/_rels/slide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wmf"/><Relationship Id="rId7"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8.wmf"/><Relationship Id="rId5" Type="http://schemas.openxmlformats.org/officeDocument/2006/relationships/image" Target="../media/image17.jpeg"/><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comments" Target="../comments/comment1.xml"/><Relationship Id="rId5" Type="http://schemas.openxmlformats.org/officeDocument/2006/relationships/image" Target="../media/image135.png"/><Relationship Id="rId4" Type="http://schemas.openxmlformats.org/officeDocument/2006/relationships/image" Target="../media/image134.png"/></Relationships>
</file>

<file path=ppt/slides/_rels/slide31.xml.rels><?xml version="1.0" encoding="UTF-8" standalone="yes"?>
<Relationships xmlns="http://schemas.openxmlformats.org/package/2006/relationships"><Relationship Id="rId3" Type="http://schemas.openxmlformats.org/officeDocument/2006/relationships/image" Target="../media/image136.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137.jpeg"/></Relationships>
</file>

<file path=ppt/slides/_rels/slide32.xml.rels><?xml version="1.0" encoding="UTF-8" standalone="yes"?>
<Relationships xmlns="http://schemas.openxmlformats.org/package/2006/relationships"><Relationship Id="rId8" Type="http://schemas.openxmlformats.org/officeDocument/2006/relationships/image" Target="../media/image143.wmf"/><Relationship Id="rId3" Type="http://schemas.openxmlformats.org/officeDocument/2006/relationships/image" Target="../media/image138.png"/><Relationship Id="rId7" Type="http://schemas.openxmlformats.org/officeDocument/2006/relationships/image" Target="../media/image142.wmf"/><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image" Target="../media/image141.png"/><Relationship Id="rId5" Type="http://schemas.openxmlformats.org/officeDocument/2006/relationships/image" Target="../media/image140.png"/><Relationship Id="rId4" Type="http://schemas.openxmlformats.org/officeDocument/2006/relationships/image" Target="../media/image139.png"/><Relationship Id="rId9" Type="http://schemas.openxmlformats.org/officeDocument/2006/relationships/image" Target="../media/image144.wmf"/></Relationships>
</file>

<file path=ppt/slides/_rels/slide33.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146.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jpeg"/></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wmf"/><Relationship Id="rId7"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eg"/></Relationships>
</file>

<file path=ppt/slides/_rels/slide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50.png"/><Relationship Id="rId4" Type="http://schemas.openxmlformats.org/officeDocument/2006/relationships/image" Target="../media/image49.jpeg"/></Relationships>
</file>

<file path=ppt/slides/_rels/slide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53.png"/><Relationship Id="rId4" Type="http://schemas.openxmlformats.org/officeDocument/2006/relationships/image" Target="../media/image5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87" name="Group 39"/>
          <p:cNvGraphicFramePr>
            <a:graphicFrameLocks noGrp="1"/>
          </p:cNvGraphicFramePr>
          <p:nvPr/>
        </p:nvGraphicFramePr>
        <p:xfrm>
          <a:off x="457200" y="990600"/>
          <a:ext cx="8534400" cy="5563269"/>
        </p:xfrm>
        <a:graphic>
          <a:graphicData uri="http://schemas.openxmlformats.org/drawingml/2006/table">
            <a:tbl>
              <a:tblPr/>
              <a:tblGrid>
                <a:gridCol w="1752600"/>
                <a:gridCol w="1570038"/>
                <a:gridCol w="1554162"/>
                <a:gridCol w="1752600"/>
                <a:gridCol w="1905000"/>
              </a:tblGrid>
              <a:tr h="2212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ea typeface="ＭＳ Ｐゴシック" pitchFamily="34" charset="-128"/>
                        </a:rPr>
                        <a:t>What are the three states of matter?</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just"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2000" b="1" i="0" u="none" strike="noStrike" cap="none" normalizeH="0" baseline="0" smtClean="0">
                          <a:ln>
                            <a:noFill/>
                          </a:ln>
                          <a:solidFill>
                            <a:schemeClr val="tx1"/>
                          </a:solidFill>
                          <a:effectLst/>
                          <a:latin typeface="Arial" pitchFamily="34" charset="0"/>
                          <a:ea typeface="ＭＳ Ｐゴシック" pitchFamily="34" charset="-128"/>
                        </a:rPr>
                        <a:t>SOLID </a:t>
                      </a:r>
                    </a:p>
                    <a:p>
                      <a:pPr marL="0" marR="0" lvl="0" indent="0" algn="just"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2000" b="1" i="0" u="none" strike="noStrike" cap="none" normalizeH="0" baseline="0" smtClean="0">
                          <a:ln>
                            <a:noFill/>
                          </a:ln>
                          <a:solidFill>
                            <a:schemeClr val="tx1"/>
                          </a:solidFill>
                          <a:effectLst/>
                          <a:latin typeface="Arial" pitchFamily="34" charset="0"/>
                          <a:ea typeface="ＭＳ Ｐゴシック" pitchFamily="34" charset="-128"/>
                        </a:rPr>
                        <a:t>LIQUID</a:t>
                      </a:r>
                    </a:p>
                    <a:p>
                      <a:pPr marL="0" marR="0" lvl="0" indent="0" algn="just"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2000" b="1" i="0" u="none" strike="noStrike" cap="none" normalizeH="0" baseline="0" smtClean="0">
                          <a:ln>
                            <a:noFill/>
                          </a:ln>
                          <a:solidFill>
                            <a:schemeClr val="tx1"/>
                          </a:solidFill>
                          <a:effectLst/>
                          <a:latin typeface="Arial" pitchFamily="34" charset="0"/>
                          <a:ea typeface="ＭＳ Ｐゴシック" pitchFamily="34" charset="-128"/>
                        </a:rPr>
                        <a:t>GAS</a:t>
                      </a:r>
                      <a:endParaRPr kumimoji="0" lang="en-US" sz="1500" b="1" i="0" u="none" strike="noStrike" cap="none" normalizeH="0" baseline="0" smtClean="0">
                        <a:ln>
                          <a:noFill/>
                        </a:ln>
                        <a:solidFill>
                          <a:schemeClr val="tx1"/>
                        </a:solidFill>
                        <a:effectLst/>
                        <a:latin typeface="Arial" pitchFamily="34" charset="0"/>
                        <a:ea typeface="ＭＳ Ｐゴシック" pitchFamily="34" charset="-128"/>
                      </a:endParaRPr>
                    </a:p>
                  </a:txBody>
                  <a:tcPr marT="45701" marB="457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pitchFamily="34" charset="0"/>
                          <a:ea typeface="ＭＳ Ｐゴシック" pitchFamily="34" charset="-128"/>
                        </a:rPr>
                        <a:t>Everything is made of what?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300" b="0"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2000" b="1" i="0" u="none" strike="noStrike" cap="none" normalizeH="0" baseline="0" smtClean="0">
                          <a:ln>
                            <a:noFill/>
                          </a:ln>
                          <a:solidFill>
                            <a:schemeClr val="tx1"/>
                          </a:solidFill>
                          <a:effectLst/>
                          <a:latin typeface="Arial" pitchFamily="34" charset="0"/>
                          <a:ea typeface="ＭＳ Ｐゴシック" pitchFamily="34" charset="-128"/>
                        </a:rPr>
                        <a:t>MATTER</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pitchFamily="34" charset="0"/>
                          <a:ea typeface="ＭＳ Ｐゴシック" pitchFamily="34" charset="-128"/>
                        </a:rPr>
                        <a:t>Smallest unit of matter is called ___?</a:t>
                      </a:r>
                      <a:endParaRPr kumimoji="0" lang="en-US" sz="800" b="1"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2000" b="1" i="0" u="none" strike="noStrike" cap="none" normalizeH="0" baseline="0" smtClean="0">
                          <a:ln>
                            <a:noFill/>
                          </a:ln>
                          <a:solidFill>
                            <a:schemeClr val="tx1"/>
                          </a:solidFill>
                          <a:effectLst/>
                          <a:latin typeface="Arial" pitchFamily="34" charset="0"/>
                          <a:ea typeface="ＭＳ Ｐゴシック" pitchFamily="34" charset="-128"/>
                        </a:rPr>
                        <a:t>ATOM</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No Definite Shape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No Definite Size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Free flowing molecules</a:t>
                      </a:r>
                    </a:p>
                    <a:p>
                      <a:pPr marL="0" marR="0" lvl="0" indent="0" algn="ctr"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2400" b="1" i="0" u="none" strike="noStrike" cap="none" normalizeH="0" baseline="0" smtClean="0">
                          <a:ln>
                            <a:noFill/>
                          </a:ln>
                          <a:solidFill>
                            <a:schemeClr val="tx1"/>
                          </a:solidFill>
                          <a:effectLst/>
                          <a:latin typeface="Arial" pitchFamily="34" charset="0"/>
                          <a:ea typeface="ＭＳ Ｐゴシック" pitchFamily="34" charset="-128"/>
                        </a:rPr>
                        <a:t>GAS</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pitchFamily="34" charset="0"/>
                        <a:ea typeface="ＭＳ Ｐゴシック" pitchFamily="34" charset="-128"/>
                      </a:endParaRP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Definite Shape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Definite Size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Tightly Packed Molecules</a:t>
                      </a:r>
                    </a:p>
                    <a:p>
                      <a:pPr marL="0" marR="0" lvl="0" indent="0" algn="ctr"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2400" b="1" i="0" u="none" strike="noStrike" cap="none" normalizeH="0" baseline="0" smtClean="0">
                          <a:ln>
                            <a:noFill/>
                          </a:ln>
                          <a:solidFill>
                            <a:schemeClr val="tx1"/>
                          </a:solidFill>
                          <a:effectLst/>
                          <a:latin typeface="Arial" pitchFamily="34" charset="0"/>
                          <a:ea typeface="ＭＳ Ｐゴシック" pitchFamily="34" charset="-128"/>
                        </a:rPr>
                        <a:t>SOLID</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500" b="1" i="0" u="none" strike="noStrike" cap="none" normalizeH="0" baseline="0" smtClean="0">
                        <a:ln>
                          <a:noFill/>
                        </a:ln>
                        <a:solidFill>
                          <a:schemeClr val="tx1"/>
                        </a:solidFill>
                        <a:effectLst/>
                        <a:latin typeface="Arial" pitchFamily="34" charset="0"/>
                        <a:ea typeface="ＭＳ Ｐゴシック" pitchFamily="34" charset="-128"/>
                      </a:endParaRPr>
                    </a:p>
                  </a:txBody>
                  <a:tcPr marT="45701" marB="457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287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No definite shape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Loosely Joined Molecules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Takes The Shape of its Container</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3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p>
                      <a:pPr marL="0" marR="0" lvl="0" indent="0" algn="just"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800" b="1"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LIQUID</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pitchFamily="34" charset="0"/>
                          <a:ea typeface="ＭＳ Ｐゴシック" pitchFamily="34" charset="-128"/>
                        </a:rPr>
                        <a:t>What  does a ruler measure?</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300" b="0"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just"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800" b="1" i="0" u="none" strike="noStrike" cap="none" normalizeH="0" baseline="0" smtClean="0">
                          <a:ln>
                            <a:noFill/>
                          </a:ln>
                          <a:solidFill>
                            <a:schemeClr val="tx1"/>
                          </a:solidFill>
                          <a:effectLst/>
                          <a:latin typeface="Arial" pitchFamily="34" charset="0"/>
                          <a:ea typeface="ＭＳ Ｐゴシック" pitchFamily="34" charset="-128"/>
                        </a:rPr>
                        <a:t>LENGTH</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ea typeface="ＭＳ Ｐゴシック" pitchFamily="34" charset="-128"/>
                        </a:rPr>
                        <a:t>(in inches, centimeters, or millimeters)</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pitchFamily="34" charset="0"/>
                          <a:ea typeface="ＭＳ Ｐゴシック" pitchFamily="34" charset="-128"/>
                        </a:rPr>
                        <a:t>What  units of measurement do scientist use for Volume?</a:t>
                      </a: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400" b="1" i="0" u="none" strike="noStrike" cap="none" normalizeH="0" baseline="0" smtClean="0">
                          <a:ln>
                            <a:noFill/>
                          </a:ln>
                          <a:solidFill>
                            <a:schemeClr val="tx1"/>
                          </a:solidFill>
                          <a:effectLst/>
                          <a:latin typeface="Arial" pitchFamily="34" charset="0"/>
                          <a:ea typeface="ＭＳ Ｐゴシック" pitchFamily="34" charset="-128"/>
                        </a:rPr>
                        <a:t>LITERS</a:t>
                      </a: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 (L)</a:t>
                      </a: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400" b="1" i="0" u="none" strike="noStrike" cap="none" normalizeH="0" baseline="0" smtClean="0">
                          <a:ln>
                            <a:noFill/>
                          </a:ln>
                          <a:solidFill>
                            <a:schemeClr val="tx1"/>
                          </a:solidFill>
                          <a:effectLst/>
                          <a:latin typeface="Arial" pitchFamily="34" charset="0"/>
                          <a:ea typeface="ＭＳ Ｐゴシック" pitchFamily="34" charset="-128"/>
                        </a:rPr>
                        <a:t>MILLILITERS</a:t>
                      </a: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 </a:t>
                      </a:r>
                      <a:r>
                        <a:rPr kumimoji="0" lang="en-US" sz="1200" b="0" i="0" u="none" strike="noStrike" cap="none" normalizeH="0" baseline="0" smtClean="0">
                          <a:ln>
                            <a:noFill/>
                          </a:ln>
                          <a:solidFill>
                            <a:schemeClr val="tx1"/>
                          </a:solidFill>
                          <a:effectLst/>
                          <a:latin typeface="Arial" pitchFamily="34" charset="0"/>
                          <a:ea typeface="ＭＳ Ｐゴシック" pitchFamily="34" charset="-128"/>
                        </a:rPr>
                        <a:t>(mL)</a:t>
                      </a:r>
                      <a:endParaRPr kumimoji="0" lang="en-US" sz="1200" b="1" i="0" u="none" strike="noStrike" cap="none" normalizeH="0" baseline="0" smtClean="0">
                        <a:ln>
                          <a:noFill/>
                        </a:ln>
                        <a:solidFill>
                          <a:schemeClr val="tx1"/>
                        </a:solidFill>
                        <a:effectLst/>
                        <a:latin typeface="Arial" pitchFamily="34" charset="0"/>
                        <a:ea typeface="ＭＳ Ｐゴシック" pitchFamily="34" charset="-128"/>
                      </a:endParaRP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pitchFamily="34" charset="0"/>
                          <a:ea typeface="ＭＳ Ｐゴシック" pitchFamily="34" charset="-128"/>
                        </a:rPr>
                        <a:t>The measure of the amount of matter (</a:t>
                      </a:r>
                      <a:r>
                        <a:rPr kumimoji="0" lang="en-US" altLang="en-US" sz="1300" b="0" i="0" u="none" strike="noStrike" cap="none" normalizeH="0" baseline="0" smtClean="0">
                          <a:ln>
                            <a:noFill/>
                          </a:ln>
                          <a:solidFill>
                            <a:schemeClr val="tx1"/>
                          </a:solidFill>
                          <a:effectLst/>
                          <a:latin typeface="Arial" pitchFamily="34" charset="0"/>
                          <a:ea typeface="ＭＳ Ｐゴシック" pitchFamily="34" charset="-128"/>
                        </a:rPr>
                        <a:t>“</a:t>
                      </a:r>
                      <a:r>
                        <a:rPr kumimoji="0" lang="en-US" sz="1300" b="0" i="0" u="none" strike="noStrike" cap="none" normalizeH="0" baseline="0" smtClean="0">
                          <a:ln>
                            <a:noFill/>
                          </a:ln>
                          <a:solidFill>
                            <a:schemeClr val="tx1"/>
                          </a:solidFill>
                          <a:effectLst/>
                          <a:latin typeface="Arial" pitchFamily="34" charset="0"/>
                          <a:ea typeface="ＭＳ Ｐゴシック" pitchFamily="34" charset="-128"/>
                        </a:rPr>
                        <a:t>Stuff</a:t>
                      </a:r>
                      <a:r>
                        <a:rPr kumimoji="0" lang="en-US" altLang="en-US" sz="1300" b="0" i="0" u="none" strike="noStrike" cap="none" normalizeH="0" baseline="0" smtClean="0">
                          <a:ln>
                            <a:noFill/>
                          </a:ln>
                          <a:solidFill>
                            <a:schemeClr val="tx1"/>
                          </a:solidFill>
                          <a:effectLst/>
                          <a:latin typeface="Arial" pitchFamily="34" charset="0"/>
                          <a:ea typeface="ＭＳ Ｐゴシック" pitchFamily="34" charset="-128"/>
                        </a:rPr>
                        <a:t>”</a:t>
                      </a:r>
                      <a:r>
                        <a:rPr kumimoji="0" lang="en-US" sz="1300" b="0" i="0" u="none" strike="noStrike" cap="none" normalizeH="0" baseline="0" smtClean="0">
                          <a:ln>
                            <a:noFill/>
                          </a:ln>
                          <a:solidFill>
                            <a:schemeClr val="tx1"/>
                          </a:solidFill>
                          <a:effectLst/>
                          <a:latin typeface="Arial" pitchFamily="34" charset="0"/>
                          <a:ea typeface="ＭＳ Ｐゴシック" pitchFamily="34" charset="-128"/>
                        </a:rPr>
                        <a:t>) an object is made of?</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300" b="0"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800" b="1" i="0" u="none" strike="noStrike" cap="none" normalizeH="0" baseline="0" smtClean="0">
                          <a:ln>
                            <a:noFill/>
                          </a:ln>
                          <a:solidFill>
                            <a:schemeClr val="tx1"/>
                          </a:solidFill>
                          <a:effectLst/>
                          <a:latin typeface="Arial" pitchFamily="34" charset="0"/>
                          <a:ea typeface="ＭＳ Ｐゴシック" pitchFamily="34" charset="-128"/>
                        </a:rPr>
                        <a:t>MASS</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en-US" sz="1000" b="1" i="0" u="none" strike="noStrike" cap="none" normalizeH="0" baseline="0" smtClean="0">
                          <a:ln>
                            <a:noFill/>
                          </a:ln>
                          <a:solidFill>
                            <a:schemeClr val="tx1"/>
                          </a:solidFill>
                          <a:effectLst/>
                          <a:latin typeface="Arial" pitchFamily="34" charset="0"/>
                          <a:ea typeface="ＭＳ Ｐゴシック" pitchFamily="34" charset="-128"/>
                        </a:rPr>
                        <a:t>(</a:t>
                      </a:r>
                      <a:r>
                        <a:rPr kumimoji="0" lang="en-US" sz="1100" b="1" i="0" u="none" strike="noStrike" cap="none" normalizeH="0" baseline="0" smtClean="0">
                          <a:ln>
                            <a:noFill/>
                          </a:ln>
                          <a:solidFill>
                            <a:schemeClr val="tx1"/>
                          </a:solidFill>
                          <a:effectLst/>
                          <a:latin typeface="Arial" pitchFamily="34" charset="0"/>
                          <a:ea typeface="ＭＳ Ｐゴシック" pitchFamily="34" charset="-128"/>
                        </a:rPr>
                        <a:t>measured in grams</a:t>
                      </a:r>
                      <a:r>
                        <a:rPr kumimoji="0" lang="en-US" sz="1000" b="1" i="0" u="none" strike="noStrike" cap="none" normalizeH="0" baseline="0" smtClean="0">
                          <a:ln>
                            <a:noFill/>
                          </a:ln>
                          <a:solidFill>
                            <a:schemeClr val="tx1"/>
                          </a:solidFill>
                          <a:effectLst/>
                          <a:latin typeface="Arial" pitchFamily="34" charset="0"/>
                          <a:ea typeface="ＭＳ Ｐゴシック" pitchFamily="34" charset="-128"/>
                        </a:rPr>
                        <a:t>)</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Tool used to measure temperature?</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just"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600" b="1" i="0" u="none" strike="noStrike" cap="none" normalizeH="0" baseline="0" smtClean="0">
                          <a:ln>
                            <a:noFill/>
                          </a:ln>
                          <a:solidFill>
                            <a:schemeClr val="tx1"/>
                          </a:solidFill>
                          <a:effectLst/>
                          <a:latin typeface="Arial" pitchFamily="34" charset="0"/>
                          <a:ea typeface="ＭＳ Ｐゴシック" pitchFamily="34" charset="-128"/>
                        </a:rPr>
                        <a:t>THERMOMETER</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500" b="1" i="0" u="none" strike="noStrike" cap="none" normalizeH="0" baseline="0" smtClean="0">
                        <a:ln>
                          <a:noFill/>
                        </a:ln>
                        <a:solidFill>
                          <a:schemeClr val="tx1"/>
                        </a:solidFill>
                        <a:effectLst/>
                        <a:latin typeface="Arial" pitchFamily="34" charset="0"/>
                        <a:ea typeface="ＭＳ Ｐゴシック" pitchFamily="34" charset="-128"/>
                      </a:endParaRPr>
                    </a:p>
                  </a:txBody>
                  <a:tcPr marT="45701" marB="457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208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ＭＳ Ｐゴシック" pitchFamily="34" charset="-128"/>
                        </a:rPr>
                        <a:t>BALANCE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ea typeface="ＭＳ Ｐゴシック" pitchFamily="34" charset="-128"/>
                        </a:rPr>
                        <a:t>(Used to measure Mass)</a:t>
                      </a: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ＭＳ Ｐゴシック" pitchFamily="34" charset="-128"/>
                        </a:rPr>
                        <a:t>BEAKER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ＭＳ Ｐゴシック" pitchFamily="34" charset="-128"/>
                        </a:rPr>
                        <a:t>(Used to measure volume)</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600" b="1"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600" b="1"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600" b="1"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en-US" sz="1600" b="1" i="0" u="none" strike="noStrike" cap="none" normalizeH="0" baseline="0" smtClean="0">
                          <a:ln>
                            <a:noFill/>
                          </a:ln>
                          <a:solidFill>
                            <a:schemeClr val="tx1"/>
                          </a:solidFill>
                          <a:effectLst/>
                          <a:latin typeface="Arial" pitchFamily="34" charset="0"/>
                          <a:ea typeface="ＭＳ Ｐゴシック" pitchFamily="34" charset="-128"/>
                        </a:rPr>
                        <a:t>GRADUATED CYLINDER</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smtClean="0">
                          <a:ln>
                            <a:noFill/>
                          </a:ln>
                          <a:solidFill>
                            <a:schemeClr val="tx1"/>
                          </a:solidFill>
                          <a:effectLst/>
                          <a:latin typeface="Arial" pitchFamily="34" charset="0"/>
                          <a:ea typeface="ＭＳ Ｐゴシック" pitchFamily="34" charset="-128"/>
                        </a:rPr>
                        <a:t>(Used to measure volume)</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600" b="1"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600" b="1"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600" b="1"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just"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300" b="1" i="0" u="none" strike="noStrike" cap="none" normalizeH="0" baseline="0" smtClean="0">
                          <a:ln>
                            <a:noFill/>
                          </a:ln>
                          <a:solidFill>
                            <a:schemeClr val="tx1"/>
                          </a:solidFill>
                          <a:effectLst/>
                          <a:latin typeface="Arial" pitchFamily="34" charset="0"/>
                          <a:ea typeface="ＭＳ Ｐゴシック" pitchFamily="34" charset="-128"/>
                        </a:rPr>
                        <a:t>THERMOMETER</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smtClean="0">
                          <a:ln>
                            <a:noFill/>
                          </a:ln>
                          <a:solidFill>
                            <a:schemeClr val="tx1"/>
                          </a:solidFill>
                          <a:effectLst/>
                          <a:latin typeface="Arial" pitchFamily="34" charset="0"/>
                          <a:ea typeface="ＭＳ Ｐゴシック" pitchFamily="34" charset="-128"/>
                        </a:rPr>
                        <a:t>(Used to measure temperature)</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500" b="1"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500" b="1"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500" b="1"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400" b="1" i="0" u="none" strike="noStrike" cap="none" normalizeH="0" baseline="0" smtClean="0">
                          <a:ln>
                            <a:noFill/>
                          </a:ln>
                          <a:solidFill>
                            <a:schemeClr val="tx1"/>
                          </a:solidFill>
                          <a:effectLst/>
                          <a:latin typeface="Arial" pitchFamily="34" charset="0"/>
                          <a:ea typeface="ＭＳ Ｐゴシック" pitchFamily="34" charset="-128"/>
                        </a:rPr>
                        <a:t>MICROSCOPE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ea typeface="ＭＳ Ｐゴシック" pitchFamily="34" charset="-128"/>
                        </a:rPr>
                        <a:t>(Tool used to see objects that are too small for the naked eye)</a:t>
                      </a:r>
                    </a:p>
                  </a:txBody>
                  <a:tcPr marT="45701" marB="457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435" name="Footer Placeholder 3"/>
          <p:cNvSpPr>
            <a:spLocks noGrp="1"/>
          </p:cNvSpPr>
          <p:nvPr>
            <p:ph type="ftr" sz="quarter" idx="11"/>
          </p:nvPr>
        </p:nvSpPr>
        <p:spPr>
          <a:xfrm>
            <a:off x="0" y="6629400"/>
            <a:ext cx="9144000" cy="228600"/>
          </a:xfrm>
          <a:noFill/>
        </p:spPr>
        <p:txBody>
          <a:bodyPr/>
          <a:lstStyle/>
          <a:p>
            <a:r>
              <a:rPr lang="en-US" sz="900">
                <a:latin typeface="Arial" pitchFamily="34" charset="0"/>
                <a:ea typeface="ＭＳ Ｐゴシック" pitchFamily="34" charset="-128"/>
              </a:rPr>
              <a:t>Created by Tiffany Kinchens for MDCPS school-wide use only. For request please email tlkinchens@dadeschools.net</a:t>
            </a:r>
          </a:p>
        </p:txBody>
      </p:sp>
      <p:sp>
        <p:nvSpPr>
          <p:cNvPr id="2" name="Rectangle 1"/>
          <p:cNvSpPr/>
          <p:nvPr/>
        </p:nvSpPr>
        <p:spPr>
          <a:xfrm>
            <a:off x="990600" y="76200"/>
            <a:ext cx="6724918" cy="923330"/>
          </a:xfrm>
          <a:prstGeom prst="rect">
            <a:avLst/>
          </a:prstGeom>
          <a:noFill/>
        </p:spPr>
        <p:txBody>
          <a:bodyPr wrap="none">
            <a:spAutoFit/>
          </a:bodyPr>
          <a:lstStyle/>
          <a:p>
            <a:pPr algn="ctr">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mn-ea"/>
              </a:rPr>
              <a:t>Properties of Matter</a:t>
            </a:r>
          </a:p>
        </p:txBody>
      </p:sp>
      <p:pic>
        <p:nvPicPr>
          <p:cNvPr id="17437" name="Picture 2" descr="http://www.americanweigh.com/images/dial_o_gram_plate.jpg"/>
          <p:cNvPicPr>
            <a:picLocks noChangeAspect="1" noChangeArrowheads="1"/>
          </p:cNvPicPr>
          <p:nvPr/>
        </p:nvPicPr>
        <p:blipFill>
          <a:blip r:embed="rId3" cstate="print"/>
          <a:srcRect/>
          <a:stretch>
            <a:fillRect/>
          </a:stretch>
        </p:blipFill>
        <p:spPr bwMode="auto">
          <a:xfrm>
            <a:off x="533400" y="5105400"/>
            <a:ext cx="762000" cy="457200"/>
          </a:xfrm>
          <a:prstGeom prst="rect">
            <a:avLst/>
          </a:prstGeom>
          <a:noFill/>
          <a:ln w="9525">
            <a:noFill/>
            <a:miter lim="800000"/>
            <a:headEnd/>
            <a:tailEnd/>
          </a:ln>
        </p:spPr>
      </p:pic>
      <p:pic>
        <p:nvPicPr>
          <p:cNvPr id="17438" name="Picture 6" descr="http://www.microscopesamerica.com/catalog/images/images/OHAUS%20School%20Balance%20SB1200.png"/>
          <p:cNvPicPr>
            <a:picLocks noChangeAspect="1" noChangeArrowheads="1"/>
          </p:cNvPicPr>
          <p:nvPr/>
        </p:nvPicPr>
        <p:blipFill>
          <a:blip r:embed="rId4" cstate="print"/>
          <a:srcRect/>
          <a:stretch>
            <a:fillRect/>
          </a:stretch>
        </p:blipFill>
        <p:spPr bwMode="auto">
          <a:xfrm>
            <a:off x="1219200" y="5181600"/>
            <a:ext cx="914400" cy="676275"/>
          </a:xfrm>
          <a:prstGeom prst="rect">
            <a:avLst/>
          </a:prstGeom>
          <a:noFill/>
          <a:ln w="9525">
            <a:noFill/>
            <a:miter lim="800000"/>
            <a:headEnd/>
            <a:tailEnd/>
          </a:ln>
        </p:spPr>
      </p:pic>
      <p:pic>
        <p:nvPicPr>
          <p:cNvPr id="17439" name="Picture 8" descr="http://www.novatech-usa.com/core/media/media.nl?id=32114&amp;c=ACCT119126&amp;h=d1db1a52f935a6b641e6"/>
          <p:cNvPicPr>
            <a:picLocks noChangeAspect="1" noChangeArrowheads="1"/>
          </p:cNvPicPr>
          <p:nvPr/>
        </p:nvPicPr>
        <p:blipFill>
          <a:blip r:embed="rId5" cstate="print"/>
          <a:srcRect/>
          <a:stretch>
            <a:fillRect/>
          </a:stretch>
        </p:blipFill>
        <p:spPr bwMode="auto">
          <a:xfrm>
            <a:off x="2514600" y="5024438"/>
            <a:ext cx="914400" cy="838200"/>
          </a:xfrm>
          <a:prstGeom prst="rect">
            <a:avLst/>
          </a:prstGeom>
          <a:noFill/>
          <a:ln w="9525">
            <a:noFill/>
            <a:miter lim="800000"/>
            <a:headEnd/>
            <a:tailEnd/>
          </a:ln>
        </p:spPr>
      </p:pic>
      <p:pic>
        <p:nvPicPr>
          <p:cNvPr id="17440" name="Picture 10" descr="http://www.bcssa.org/newsroom/scholarships/great8sci/Photos/Matter/gcylinder.jpg"/>
          <p:cNvPicPr>
            <a:picLocks noChangeAspect="1" noChangeArrowheads="1"/>
          </p:cNvPicPr>
          <p:nvPr/>
        </p:nvPicPr>
        <p:blipFill>
          <a:blip r:embed="rId6" cstate="print"/>
          <a:srcRect/>
          <a:stretch>
            <a:fillRect/>
          </a:stretch>
        </p:blipFill>
        <p:spPr bwMode="auto">
          <a:xfrm>
            <a:off x="4038600" y="5024438"/>
            <a:ext cx="990600" cy="858837"/>
          </a:xfrm>
          <a:prstGeom prst="rect">
            <a:avLst/>
          </a:prstGeom>
          <a:noFill/>
          <a:ln w="9525">
            <a:noFill/>
            <a:miter lim="800000"/>
            <a:headEnd/>
            <a:tailEnd/>
          </a:ln>
        </p:spPr>
      </p:pic>
      <p:pic>
        <p:nvPicPr>
          <p:cNvPr id="17441" name="Picture 12" descr="http://etc.usf.edu/clipart/44400/44422/44422_thermometer_lg.gif"/>
          <p:cNvPicPr>
            <a:picLocks noChangeAspect="1" noChangeArrowheads="1"/>
          </p:cNvPicPr>
          <p:nvPr/>
        </p:nvPicPr>
        <p:blipFill>
          <a:blip r:embed="rId7" cstate="print"/>
          <a:srcRect/>
          <a:stretch>
            <a:fillRect/>
          </a:stretch>
        </p:blipFill>
        <p:spPr bwMode="auto">
          <a:xfrm>
            <a:off x="5638800" y="5024438"/>
            <a:ext cx="457200" cy="838200"/>
          </a:xfrm>
          <a:prstGeom prst="rect">
            <a:avLst/>
          </a:prstGeom>
          <a:noFill/>
          <a:ln w="9525">
            <a:noFill/>
            <a:miter lim="800000"/>
            <a:headEnd/>
            <a:tailEnd/>
          </a:ln>
        </p:spPr>
      </p:pic>
      <p:pic>
        <p:nvPicPr>
          <p:cNvPr id="17442" name="Picture 35" descr="C:\Users\275616\AppData\Local\Microsoft\Windows\Temporary Internet Files\Content.IE5\TG8MK8NQ\MP900409423[1].jpg"/>
          <p:cNvPicPr>
            <a:picLocks noChangeAspect="1" noChangeArrowheads="1"/>
          </p:cNvPicPr>
          <p:nvPr/>
        </p:nvPicPr>
        <p:blipFill>
          <a:blip r:embed="rId8" cstate="print"/>
          <a:srcRect/>
          <a:stretch>
            <a:fillRect/>
          </a:stretch>
        </p:blipFill>
        <p:spPr bwMode="auto">
          <a:xfrm>
            <a:off x="6172200" y="4984750"/>
            <a:ext cx="609600" cy="877888"/>
          </a:xfrm>
          <a:prstGeom prst="rect">
            <a:avLst/>
          </a:prstGeom>
          <a:noFill/>
          <a:ln w="9525">
            <a:noFill/>
            <a:miter lim="800000"/>
            <a:headEnd/>
            <a:tailEnd/>
          </a:ln>
        </p:spPr>
      </p:pic>
      <p:pic>
        <p:nvPicPr>
          <p:cNvPr id="17443" name="Picture 36" descr="C:\Users\275616\AppData\Local\Microsoft\Windows\Temporary Internet Files\Content.IE5\38JDDECG\MC900441752[1].png"/>
          <p:cNvPicPr>
            <a:picLocks noChangeAspect="1" noChangeArrowheads="1"/>
          </p:cNvPicPr>
          <p:nvPr/>
        </p:nvPicPr>
        <p:blipFill>
          <a:blip r:embed="rId9" cstate="print"/>
          <a:srcRect/>
          <a:stretch>
            <a:fillRect/>
          </a:stretch>
        </p:blipFill>
        <p:spPr bwMode="auto">
          <a:xfrm>
            <a:off x="1543050" y="4267200"/>
            <a:ext cx="609600" cy="688975"/>
          </a:xfrm>
          <a:prstGeom prst="rect">
            <a:avLst/>
          </a:prstGeom>
          <a:noFill/>
          <a:ln w="9525">
            <a:noFill/>
            <a:miter lim="800000"/>
            <a:headEnd/>
            <a:tailEnd/>
          </a:ln>
        </p:spPr>
      </p:pic>
      <p:pic>
        <p:nvPicPr>
          <p:cNvPr id="17444" name="Picture 37" descr="C:\Users\275616\AppData\Local\Microsoft\Windows\Temporary Internet Files\Content.IE5\RNI2RH9H\MC900300049[1].wmf"/>
          <p:cNvPicPr>
            <a:picLocks noChangeAspect="1" noChangeArrowheads="1"/>
          </p:cNvPicPr>
          <p:nvPr/>
        </p:nvPicPr>
        <p:blipFill>
          <a:blip r:embed="rId10" cstate="print"/>
          <a:srcRect/>
          <a:stretch>
            <a:fillRect/>
          </a:stretch>
        </p:blipFill>
        <p:spPr bwMode="auto">
          <a:xfrm>
            <a:off x="7486650" y="2481263"/>
            <a:ext cx="993775" cy="668337"/>
          </a:xfrm>
          <a:prstGeom prst="rect">
            <a:avLst/>
          </a:prstGeom>
          <a:noFill/>
          <a:ln w="9525">
            <a:noFill/>
            <a:miter lim="800000"/>
            <a:headEnd/>
            <a:tailEnd/>
          </a:ln>
        </p:spPr>
      </p:pic>
      <p:pic>
        <p:nvPicPr>
          <p:cNvPr id="17445" name="Picture 40" descr="http://www.learningtogive.org/_uploads/Image/370_3_1_Page_1.jpg"/>
          <p:cNvPicPr>
            <a:picLocks noChangeAspect="1" noChangeArrowheads="1"/>
          </p:cNvPicPr>
          <p:nvPr/>
        </p:nvPicPr>
        <p:blipFill>
          <a:blip r:embed="rId11" cstate="print"/>
          <a:srcRect b="28111"/>
          <a:stretch>
            <a:fillRect/>
          </a:stretch>
        </p:blipFill>
        <p:spPr bwMode="auto">
          <a:xfrm>
            <a:off x="5715000" y="2362200"/>
            <a:ext cx="1143000" cy="762000"/>
          </a:xfrm>
          <a:prstGeom prst="rect">
            <a:avLst/>
          </a:prstGeom>
          <a:noFill/>
          <a:ln w="9525">
            <a:noFill/>
            <a:miter lim="800000"/>
            <a:headEnd/>
            <a:tailEnd/>
          </a:ln>
        </p:spPr>
      </p:pic>
      <p:pic>
        <p:nvPicPr>
          <p:cNvPr id="17446" name="Picture 41" descr="C:\Users\275616\AppData\Local\Microsoft\Windows\Temporary Internet Files\Content.IE5\RNI2RH9H\MC900065299[1].wmf"/>
          <p:cNvPicPr>
            <a:picLocks noChangeAspect="1" noChangeArrowheads="1"/>
          </p:cNvPicPr>
          <p:nvPr/>
        </p:nvPicPr>
        <p:blipFill>
          <a:blip r:embed="rId12" cstate="print"/>
          <a:srcRect/>
          <a:stretch>
            <a:fillRect/>
          </a:stretch>
        </p:blipFill>
        <p:spPr bwMode="auto">
          <a:xfrm>
            <a:off x="7694613" y="4945063"/>
            <a:ext cx="660400" cy="836612"/>
          </a:xfrm>
          <a:prstGeom prst="rect">
            <a:avLst/>
          </a:prstGeom>
          <a:noFill/>
          <a:ln w="9525">
            <a:noFill/>
            <a:miter lim="800000"/>
            <a:headEnd/>
            <a:tailEnd/>
          </a:ln>
        </p:spPr>
      </p:pic>
      <p:pic>
        <p:nvPicPr>
          <p:cNvPr id="17447" name="Picture 3"/>
          <p:cNvPicPr>
            <a:picLocks noChangeAspect="1"/>
          </p:cNvPicPr>
          <p:nvPr/>
        </p:nvPicPr>
        <p:blipFill>
          <a:blip r:embed="rId13" cstate="print"/>
          <a:srcRect/>
          <a:stretch>
            <a:fillRect/>
          </a:stretch>
        </p:blipFill>
        <p:spPr bwMode="auto">
          <a:xfrm>
            <a:off x="3810000" y="1981200"/>
            <a:ext cx="1447800" cy="11430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87" name="Group 39"/>
          <p:cNvGraphicFramePr>
            <a:graphicFrameLocks noGrp="1"/>
          </p:cNvGraphicFramePr>
          <p:nvPr/>
        </p:nvGraphicFramePr>
        <p:xfrm>
          <a:off x="228600" y="533400"/>
          <a:ext cx="8763000" cy="6223006"/>
        </p:xfrm>
        <a:graphic>
          <a:graphicData uri="http://schemas.openxmlformats.org/drawingml/2006/table">
            <a:tbl>
              <a:tblPr/>
              <a:tblGrid>
                <a:gridCol w="2921000"/>
                <a:gridCol w="490538"/>
                <a:gridCol w="1595437"/>
                <a:gridCol w="1081088"/>
                <a:gridCol w="2674937"/>
              </a:tblGrid>
              <a:tr h="200818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ea typeface="ＭＳ Ｐゴシック" pitchFamily="34" charset="-128"/>
                        </a:rPr>
                        <a:t>What can be used </a:t>
                      </a:r>
                      <a:r>
                        <a:rPr kumimoji="0" lang="en-US" sz="1800" b="1" i="0" u="none" strike="noStrike" cap="none" normalizeH="0" baseline="0" smtClean="0">
                          <a:ln>
                            <a:noFill/>
                          </a:ln>
                          <a:solidFill>
                            <a:schemeClr val="tx1"/>
                          </a:solidFill>
                          <a:effectLst/>
                          <a:latin typeface="Arial" pitchFamily="34" charset="0"/>
                          <a:ea typeface="ＭＳ Ｐゴシック" pitchFamily="34" charset="-128"/>
                        </a:rPr>
                        <a:t>REDUCE</a:t>
                      </a:r>
                      <a:r>
                        <a:rPr kumimoji="0" lang="en-US" sz="1800" b="0" i="0" u="none" strike="noStrike" cap="none" normalizeH="0" baseline="0" smtClean="0">
                          <a:ln>
                            <a:noFill/>
                          </a:ln>
                          <a:solidFill>
                            <a:schemeClr val="tx1"/>
                          </a:solidFill>
                          <a:effectLst/>
                          <a:latin typeface="Arial" pitchFamily="34" charset="0"/>
                          <a:ea typeface="ＭＳ Ｐゴシック" pitchFamily="34" charset="-128"/>
                        </a:rPr>
                        <a:t> the amount of friction?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2400" b="0" i="0" u="none" strike="noStrike" cap="none" normalizeH="0" baseline="0" smtClean="0">
                          <a:ln>
                            <a:noFill/>
                          </a:ln>
                          <a:solidFill>
                            <a:schemeClr val="tx1"/>
                          </a:solidFill>
                          <a:effectLst/>
                          <a:latin typeface="Arial" pitchFamily="34" charset="0"/>
                          <a:ea typeface="ＭＳ Ｐゴシック" pitchFamily="34" charset="-128"/>
                        </a:rPr>
                        <a:t>Water</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2400" b="0" i="0" u="none" strike="noStrike" cap="none" normalizeH="0" baseline="0" smtClean="0">
                          <a:ln>
                            <a:noFill/>
                          </a:ln>
                          <a:solidFill>
                            <a:schemeClr val="tx1"/>
                          </a:solidFill>
                          <a:effectLst/>
                          <a:latin typeface="Arial" pitchFamily="34" charset="0"/>
                          <a:ea typeface="ＭＳ Ｐゴシック" pitchFamily="34" charset="-128"/>
                        </a:rPr>
                        <a:t>Ice</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2400" b="0" i="0" u="none" strike="noStrike" cap="none" normalizeH="0" baseline="0" smtClean="0">
                          <a:ln>
                            <a:noFill/>
                          </a:ln>
                          <a:solidFill>
                            <a:schemeClr val="tx1"/>
                          </a:solidFill>
                          <a:effectLst/>
                          <a:latin typeface="Arial" pitchFamily="34" charset="0"/>
                          <a:ea typeface="ＭＳ Ｐゴシック" pitchFamily="34" charset="-128"/>
                        </a:rPr>
                        <a:t>Oil</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What is an object</a:t>
                      </a:r>
                      <a:r>
                        <a:rPr kumimoji="0" lang="en-US" altLang="en-US" sz="1400" b="0" i="0" u="none" strike="noStrike" cap="none" normalizeH="0" baseline="0" smtClean="0">
                          <a:ln>
                            <a:noFill/>
                          </a:ln>
                          <a:solidFill>
                            <a:schemeClr val="tx1"/>
                          </a:solidFill>
                          <a:effectLst/>
                          <a:latin typeface="Arial" pitchFamily="34" charset="0"/>
                          <a:ea typeface="ＭＳ Ｐゴシック" pitchFamily="34" charset="-128"/>
                        </a:rPr>
                        <a:t>’</a:t>
                      </a: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s speed?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smtClean="0">
                          <a:ln>
                            <a:noFill/>
                          </a:ln>
                          <a:solidFill>
                            <a:schemeClr val="tx1"/>
                          </a:solidFill>
                          <a:effectLst/>
                          <a:latin typeface="Arial" pitchFamily="34" charset="0"/>
                          <a:ea typeface="ＭＳ Ｐゴシック" pitchFamily="34" charset="-128"/>
                        </a:rPr>
                        <a:t>The </a:t>
                      </a:r>
                      <a:r>
                        <a:rPr kumimoji="0" lang="en-US" sz="1600" b="1" i="0" u="sng" strike="noStrike" cap="none" normalizeH="0" baseline="0" smtClean="0">
                          <a:ln>
                            <a:noFill/>
                          </a:ln>
                          <a:solidFill>
                            <a:schemeClr val="tx1"/>
                          </a:solidFill>
                          <a:effectLst/>
                          <a:latin typeface="Arial" pitchFamily="34" charset="0"/>
                          <a:ea typeface="ＭＳ Ｐゴシック" pitchFamily="34" charset="-128"/>
                        </a:rPr>
                        <a:t>DISTANCE </a:t>
                      </a:r>
                      <a:r>
                        <a:rPr kumimoji="0" lang="en-US" sz="1100" b="0" i="0" u="none" strike="noStrike" cap="none" normalizeH="0" baseline="0" smtClean="0">
                          <a:ln>
                            <a:noFill/>
                          </a:ln>
                          <a:solidFill>
                            <a:schemeClr val="tx1"/>
                          </a:solidFill>
                          <a:effectLst/>
                          <a:latin typeface="Arial" pitchFamily="34" charset="0"/>
                          <a:ea typeface="ＭＳ Ｐゴシック" pitchFamily="34" charset="-128"/>
                        </a:rPr>
                        <a:t>(how far)</a:t>
                      </a:r>
                      <a:r>
                        <a:rPr kumimoji="0" lang="en-US" sz="1600" b="0" i="0" u="none" strike="noStrike" cap="none" normalizeH="0" baseline="0" smtClean="0">
                          <a:ln>
                            <a:noFill/>
                          </a:ln>
                          <a:solidFill>
                            <a:schemeClr val="tx1"/>
                          </a:solidFill>
                          <a:effectLst/>
                          <a:latin typeface="Arial" pitchFamily="34" charset="0"/>
                          <a:ea typeface="ＭＳ Ｐゴシック" pitchFamily="34" charset="-128"/>
                        </a:rPr>
                        <a:t> it travels over a period of</a:t>
                      </a:r>
                      <a:r>
                        <a:rPr kumimoji="0" lang="en-US" sz="1600" b="1" i="0" u="sng" strike="noStrike" cap="none" normalizeH="0" baseline="0" smtClean="0">
                          <a:ln>
                            <a:noFill/>
                          </a:ln>
                          <a:solidFill>
                            <a:schemeClr val="tx1"/>
                          </a:solidFill>
                          <a:effectLst/>
                          <a:latin typeface="Arial" pitchFamily="34" charset="0"/>
                          <a:ea typeface="ＭＳ Ｐゴシック" pitchFamily="34" charset="-128"/>
                        </a:rPr>
                        <a:t> TIME</a:t>
                      </a:r>
                      <a:r>
                        <a:rPr kumimoji="0" lang="en-US" sz="1600" b="0" i="0" u="none" strike="noStrike" cap="none" normalizeH="0" baseline="0" smtClean="0">
                          <a:ln>
                            <a:noFill/>
                          </a:ln>
                          <a:solidFill>
                            <a:schemeClr val="tx1"/>
                          </a:solidFill>
                          <a:effectLst/>
                          <a:latin typeface="Arial" pitchFamily="34" charset="0"/>
                          <a:ea typeface="ＭＳ Ｐゴシック" pitchFamily="34" charset="-128"/>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itchFamily="34" charset="0"/>
                        <a:ea typeface="ＭＳ Ｐゴシック" pitchFamily="34" charset="-128"/>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ea typeface="ＭＳ Ｐゴシック" pitchFamily="34" charset="-128"/>
                        </a:rPr>
                        <a:t>The more mass an object has the ___ the force needed to move it.</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800" b="1" i="0" u="sng" strike="noStrike" cap="none" normalizeH="0" baseline="0" smtClean="0">
                          <a:ln>
                            <a:noFill/>
                          </a:ln>
                          <a:solidFill>
                            <a:schemeClr val="tx1"/>
                          </a:solidFill>
                          <a:effectLst/>
                          <a:latin typeface="Arial" pitchFamily="34" charset="0"/>
                          <a:ea typeface="ＭＳ Ｐゴシック" pitchFamily="34" charset="-128"/>
                        </a:rPr>
                        <a:t>GREATER</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1800" b="1" i="0" u="sng" strike="noStrike" cap="none" normalizeH="0" baseline="0" smtClean="0">
                        <a:ln>
                          <a:noFill/>
                        </a:ln>
                        <a:solidFill>
                          <a:schemeClr val="tx1"/>
                        </a:solidFill>
                        <a:effectLst/>
                        <a:latin typeface="Arial" pitchFamily="34" charset="0"/>
                        <a:ea typeface="ＭＳ Ｐゴシック" pitchFamily="34" charset="-128"/>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1952625">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Speed of an object can be measured with what?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sng" strike="noStrike" cap="none" normalizeH="0" baseline="0" smtClean="0">
                          <a:ln>
                            <a:noFill/>
                          </a:ln>
                          <a:solidFill>
                            <a:schemeClr val="tx1"/>
                          </a:solidFill>
                          <a:effectLst/>
                          <a:latin typeface="Arial" pitchFamily="34" charset="0"/>
                          <a:ea typeface="ＭＳ Ｐゴシック" pitchFamily="34" charset="-128"/>
                        </a:rPr>
                        <a:t>SPEEDOMETER</a:t>
                      </a:r>
                      <a:endParaRPr kumimoji="0" lang="en-US" sz="1800" b="0" i="0" u="sng" strike="noStrike" cap="none" normalizeH="0" baseline="0" smtClean="0">
                        <a:ln>
                          <a:noFill/>
                        </a:ln>
                        <a:solidFill>
                          <a:schemeClr val="tx1"/>
                        </a:solidFill>
                        <a:effectLst/>
                        <a:latin typeface="Arial" pitchFamily="34" charset="0"/>
                        <a:ea typeface="ＭＳ Ｐゴシック" pitchFamily="34" charset="-128"/>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If an object is at rest how can it be put into motion?</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smtClean="0">
                          <a:ln>
                            <a:noFill/>
                          </a:ln>
                          <a:solidFill>
                            <a:schemeClr val="tx1"/>
                          </a:solidFill>
                          <a:effectLst/>
                          <a:latin typeface="Arial" pitchFamily="34" charset="0"/>
                          <a:ea typeface="ＭＳ Ｐゴシック" pitchFamily="34" charset="-128"/>
                        </a:rPr>
                        <a:t>By Applying a </a:t>
                      </a:r>
                      <a:r>
                        <a:rPr kumimoji="0" lang="en-US" sz="1600" b="1" i="0" u="sng" strike="noStrike" cap="none" normalizeH="0" baseline="0" smtClean="0">
                          <a:ln>
                            <a:noFill/>
                          </a:ln>
                          <a:solidFill>
                            <a:schemeClr val="tx1"/>
                          </a:solidFill>
                          <a:effectLst/>
                          <a:latin typeface="Arial" pitchFamily="34" charset="0"/>
                          <a:ea typeface="ＭＳ Ｐゴシック" pitchFamily="34" charset="-128"/>
                        </a:rPr>
                        <a:t>FORCE </a:t>
                      </a:r>
                      <a:r>
                        <a:rPr kumimoji="0" lang="en-US" sz="1600" b="0" i="0" u="none" strike="noStrike" cap="none" normalizeH="0" baseline="0" smtClean="0">
                          <a:ln>
                            <a:noFill/>
                          </a:ln>
                          <a:solidFill>
                            <a:schemeClr val="tx1"/>
                          </a:solidFill>
                          <a:effectLst/>
                          <a:latin typeface="Arial" pitchFamily="34" charset="0"/>
                          <a:ea typeface="ＭＳ Ｐゴシック" pitchFamily="34" charset="-128"/>
                        </a:rPr>
                        <a:t>to it</a:t>
                      </a: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 </a:t>
                      </a:r>
                      <a:r>
                        <a:rPr kumimoji="0" lang="en-US" sz="1100" b="0" i="0" u="none" strike="noStrike" cap="none" normalizeH="0" baseline="0" smtClean="0">
                          <a:ln>
                            <a:noFill/>
                          </a:ln>
                          <a:solidFill>
                            <a:schemeClr val="tx1"/>
                          </a:solidFill>
                          <a:effectLst/>
                          <a:latin typeface="Arial" pitchFamily="34" charset="0"/>
                          <a:ea typeface="ＭＳ Ｐゴシック" pitchFamily="34" charset="-128"/>
                        </a:rPr>
                        <a:t>(a push or a pull)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pitchFamily="34" charset="0"/>
                        <a:ea typeface="ＭＳ Ｐゴシック" pitchFamily="34" charset="-128"/>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pitchFamily="34" charset="0"/>
                        <a:ea typeface="ＭＳ Ｐゴシック" pitchFamily="34" charset="-128"/>
                      </a:endParaRP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212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The force that resists motion when two objects RUB or TOUCH is called _?</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ea typeface="ＭＳ Ｐゴシック" pitchFamily="34" charset="-128"/>
                        </a:rPr>
                        <a:t>FRICTION</a:t>
                      </a: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pitchFamily="34" charset="0"/>
                          <a:ea typeface="ＭＳ Ｐゴシック" pitchFamily="34" charset="-128"/>
                        </a:rPr>
                        <a:t>In order for magnetic poles to attract they must be __? </a:t>
                      </a:r>
                      <a:r>
                        <a:rPr kumimoji="0" lang="en-US" sz="1800" b="1" i="0" u="none" strike="noStrike" cap="none" normalizeH="0" baseline="0" smtClean="0">
                          <a:ln>
                            <a:noFill/>
                          </a:ln>
                          <a:solidFill>
                            <a:schemeClr val="tx1"/>
                          </a:solidFill>
                          <a:effectLst/>
                          <a:latin typeface="Arial" pitchFamily="34" charset="0"/>
                          <a:ea typeface="ＭＳ Ｐゴシック" pitchFamily="34" charset="-128"/>
                        </a:rPr>
                        <a:t>OPPOSITES</a:t>
                      </a: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vMerge="1">
                  <a:txBody>
                    <a:bodyPr/>
                    <a:lstStyle/>
                    <a:p>
                      <a:endParaRPr lang="en-US"/>
                    </a:p>
                  </a:txBody>
                  <a:tcPr/>
                </a:tc>
              </a:tr>
            </a:tbl>
          </a:graphicData>
        </a:graphic>
      </p:graphicFrame>
      <p:sp>
        <p:nvSpPr>
          <p:cNvPr id="15" name="Rectangle 14"/>
          <p:cNvSpPr/>
          <p:nvPr/>
        </p:nvSpPr>
        <p:spPr>
          <a:xfrm>
            <a:off x="337661" y="0"/>
            <a:ext cx="8806339" cy="584776"/>
          </a:xfrm>
          <a:prstGeom prst="rect">
            <a:avLst/>
          </a:prstGeom>
          <a:noFill/>
        </p:spPr>
        <p:txBody>
          <a:bodyPr>
            <a:spAutoFit/>
          </a:bodyPr>
          <a:lstStyle/>
          <a:p>
            <a:pPr algn="ctr">
              <a:defRPr/>
            </a:pP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mn-ea"/>
              </a:rPr>
              <a:t>Motion of Objects</a:t>
            </a:r>
          </a:p>
        </p:txBody>
      </p:sp>
      <p:pic>
        <p:nvPicPr>
          <p:cNvPr id="35861" name="Picture 22" descr="C:\Users\275616\AppData\Local\Microsoft\Windows\Temporary Internet Files\Content.IE5\38JDDECG\MC900441753[1].png"/>
          <p:cNvPicPr>
            <a:picLocks noChangeAspect="1" noChangeArrowheads="1"/>
          </p:cNvPicPr>
          <p:nvPr/>
        </p:nvPicPr>
        <p:blipFill>
          <a:blip r:embed="rId3" cstate="print"/>
          <a:srcRect/>
          <a:stretch>
            <a:fillRect/>
          </a:stretch>
        </p:blipFill>
        <p:spPr bwMode="auto">
          <a:xfrm>
            <a:off x="2286000" y="990600"/>
            <a:ext cx="1219200" cy="609600"/>
          </a:xfrm>
          <a:prstGeom prst="rect">
            <a:avLst/>
          </a:prstGeom>
          <a:noFill/>
          <a:ln w="9525">
            <a:noFill/>
            <a:miter lim="800000"/>
            <a:headEnd/>
            <a:tailEnd/>
          </a:ln>
        </p:spPr>
      </p:pic>
      <p:pic>
        <p:nvPicPr>
          <p:cNvPr id="35862" name="Picture 24" descr="http://us.123rf.com/400wm/400/400/cteconsulting/cteconsulting0908/cteconsulting090800049/5292976-cooking-oil.jpg"/>
          <p:cNvPicPr>
            <a:picLocks noChangeAspect="1" noChangeArrowheads="1"/>
          </p:cNvPicPr>
          <p:nvPr/>
        </p:nvPicPr>
        <p:blipFill>
          <a:blip r:embed="rId4" cstate="print"/>
          <a:srcRect/>
          <a:stretch>
            <a:fillRect/>
          </a:stretch>
        </p:blipFill>
        <p:spPr bwMode="auto">
          <a:xfrm>
            <a:off x="1295400" y="1285875"/>
            <a:ext cx="838200" cy="1123950"/>
          </a:xfrm>
          <a:prstGeom prst="rect">
            <a:avLst/>
          </a:prstGeom>
          <a:noFill/>
          <a:ln w="9525">
            <a:noFill/>
            <a:miter lim="800000"/>
            <a:headEnd/>
            <a:tailEnd/>
          </a:ln>
        </p:spPr>
      </p:pic>
      <p:pic>
        <p:nvPicPr>
          <p:cNvPr id="35863" name="Picture 25" descr="C:\Users\275616\AppData\Local\Microsoft\Windows\Temporary Internet Files\Content.IE5\7V68IFO9\MC900012913[1].wmf"/>
          <p:cNvPicPr>
            <a:picLocks noChangeAspect="1" noChangeArrowheads="1"/>
          </p:cNvPicPr>
          <p:nvPr/>
        </p:nvPicPr>
        <p:blipFill>
          <a:blip r:embed="rId5" cstate="print"/>
          <a:srcRect/>
          <a:stretch>
            <a:fillRect/>
          </a:stretch>
        </p:blipFill>
        <p:spPr bwMode="auto">
          <a:xfrm>
            <a:off x="2438400" y="1847850"/>
            <a:ext cx="914400" cy="644525"/>
          </a:xfrm>
          <a:prstGeom prst="rect">
            <a:avLst/>
          </a:prstGeom>
          <a:noFill/>
          <a:ln w="9525">
            <a:noFill/>
            <a:miter lim="800000"/>
            <a:headEnd/>
            <a:tailEnd/>
          </a:ln>
        </p:spPr>
      </p:pic>
      <p:pic>
        <p:nvPicPr>
          <p:cNvPr id="35864" name="Picture 27" descr="http://www.tutordynamic.com/science/img/motion-and-forces.jpg"/>
          <p:cNvPicPr>
            <a:picLocks noChangeAspect="1" noChangeArrowheads="1"/>
          </p:cNvPicPr>
          <p:nvPr/>
        </p:nvPicPr>
        <p:blipFill>
          <a:blip r:embed="rId6" cstate="print"/>
          <a:srcRect/>
          <a:stretch>
            <a:fillRect/>
          </a:stretch>
        </p:blipFill>
        <p:spPr bwMode="auto">
          <a:xfrm>
            <a:off x="3733800" y="3657600"/>
            <a:ext cx="2286000" cy="889000"/>
          </a:xfrm>
          <a:prstGeom prst="rect">
            <a:avLst/>
          </a:prstGeom>
          <a:noFill/>
          <a:ln w="9525">
            <a:noFill/>
            <a:miter lim="800000"/>
            <a:headEnd/>
            <a:tailEnd/>
          </a:ln>
        </p:spPr>
      </p:pic>
      <p:sp>
        <p:nvSpPr>
          <p:cNvPr id="2" name="Action Button: Help 1">
            <a:hlinkClick r:id="" action="ppaction://noaction" highlightClick="1"/>
          </p:cNvPr>
          <p:cNvSpPr/>
          <p:nvPr/>
        </p:nvSpPr>
        <p:spPr>
          <a:xfrm>
            <a:off x="5400675" y="842963"/>
            <a:ext cx="304800" cy="238125"/>
          </a:xfrm>
          <a:prstGeom prst="actionButtonHelp">
            <a:avLst/>
          </a:prstGeom>
          <a:ln w="3175">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dirty="0"/>
          </a:p>
        </p:txBody>
      </p:sp>
      <p:pic>
        <p:nvPicPr>
          <p:cNvPr id="35866" name="Picture 29" descr="http://jersey.uoregon.edu/~imamura/121/oct11/law2.gif"/>
          <p:cNvPicPr>
            <a:picLocks noChangeAspect="1" noChangeArrowheads="1"/>
          </p:cNvPicPr>
          <p:nvPr/>
        </p:nvPicPr>
        <p:blipFill>
          <a:blip r:embed="rId7" cstate="print"/>
          <a:srcRect/>
          <a:stretch>
            <a:fillRect/>
          </a:stretch>
        </p:blipFill>
        <p:spPr bwMode="auto">
          <a:xfrm>
            <a:off x="6629400" y="1143000"/>
            <a:ext cx="2171700" cy="1447800"/>
          </a:xfrm>
          <a:prstGeom prst="rect">
            <a:avLst/>
          </a:prstGeom>
          <a:noFill/>
          <a:ln w="9525">
            <a:noFill/>
            <a:miter lim="800000"/>
            <a:headEnd/>
            <a:tailEnd/>
          </a:ln>
        </p:spPr>
      </p:pic>
      <p:pic>
        <p:nvPicPr>
          <p:cNvPr id="35867" name="Picture 31" descr="http://ts2.mm.bing.net/th?id=H.4812992727154769&amp;pid=1.7"/>
          <p:cNvPicPr>
            <a:picLocks noChangeAspect="1" noChangeArrowheads="1"/>
          </p:cNvPicPr>
          <p:nvPr/>
        </p:nvPicPr>
        <p:blipFill>
          <a:blip r:embed="rId8" cstate="print"/>
          <a:srcRect/>
          <a:stretch>
            <a:fillRect/>
          </a:stretch>
        </p:blipFill>
        <p:spPr bwMode="auto">
          <a:xfrm>
            <a:off x="533400" y="3429000"/>
            <a:ext cx="2674938" cy="1041400"/>
          </a:xfrm>
          <a:prstGeom prst="rect">
            <a:avLst/>
          </a:prstGeom>
          <a:noFill/>
          <a:ln w="9525">
            <a:noFill/>
            <a:miter lim="800000"/>
            <a:headEnd/>
            <a:tailEnd/>
          </a:ln>
        </p:spPr>
      </p:pic>
      <p:pic>
        <p:nvPicPr>
          <p:cNvPr id="35868" name="Picture 33" descr="http://www.tomsnyder.com/products/productextras/SCISCI/images/parsonsinertia.gif"/>
          <p:cNvPicPr>
            <a:picLocks noChangeAspect="1" noChangeArrowheads="1"/>
          </p:cNvPicPr>
          <p:nvPr/>
        </p:nvPicPr>
        <p:blipFill>
          <a:blip r:embed="rId9" cstate="print"/>
          <a:srcRect/>
          <a:stretch>
            <a:fillRect/>
          </a:stretch>
        </p:blipFill>
        <p:spPr bwMode="auto">
          <a:xfrm>
            <a:off x="6400800" y="2667000"/>
            <a:ext cx="2590800" cy="4038600"/>
          </a:xfrm>
          <a:prstGeom prst="rect">
            <a:avLst/>
          </a:prstGeom>
          <a:noFill/>
          <a:ln w="9525">
            <a:noFill/>
            <a:miter lim="800000"/>
            <a:headEnd/>
            <a:tailEnd/>
          </a:ln>
        </p:spPr>
      </p:pic>
      <p:pic>
        <p:nvPicPr>
          <p:cNvPr id="35869" name="Picture 35" descr="http://www.hallsville.org/highschool/mcmullin/images/physicalscience_clip_image002_0001.jpg"/>
          <p:cNvPicPr>
            <a:picLocks noChangeAspect="1" noChangeArrowheads="1"/>
          </p:cNvPicPr>
          <p:nvPr/>
        </p:nvPicPr>
        <p:blipFill>
          <a:blip r:embed="rId10" cstate="print"/>
          <a:srcRect/>
          <a:stretch>
            <a:fillRect/>
          </a:stretch>
        </p:blipFill>
        <p:spPr bwMode="auto">
          <a:xfrm>
            <a:off x="304800" y="5562600"/>
            <a:ext cx="2743200" cy="1143000"/>
          </a:xfrm>
          <a:prstGeom prst="rect">
            <a:avLst/>
          </a:prstGeom>
          <a:noFill/>
          <a:ln w="9525">
            <a:noFill/>
            <a:miter lim="800000"/>
            <a:headEnd/>
            <a:tailEnd/>
          </a:ln>
        </p:spPr>
      </p:pic>
      <p:pic>
        <p:nvPicPr>
          <p:cNvPr id="35870" name="Picture 37" descr="http://www.kjmagnetics.com/images/blog/attraction.repulsion.png"/>
          <p:cNvPicPr>
            <a:picLocks noChangeAspect="1" noChangeArrowheads="1"/>
          </p:cNvPicPr>
          <p:nvPr/>
        </p:nvPicPr>
        <p:blipFill>
          <a:blip r:embed="rId11" cstate="print"/>
          <a:srcRect/>
          <a:stretch>
            <a:fillRect/>
          </a:stretch>
        </p:blipFill>
        <p:spPr bwMode="auto">
          <a:xfrm>
            <a:off x="3200400" y="5257800"/>
            <a:ext cx="3038475"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87" name="Group 39"/>
          <p:cNvGraphicFramePr>
            <a:graphicFrameLocks noGrp="1"/>
          </p:cNvGraphicFramePr>
          <p:nvPr/>
        </p:nvGraphicFramePr>
        <p:xfrm>
          <a:off x="228600" y="688975"/>
          <a:ext cx="8763000" cy="6016369"/>
        </p:xfrm>
        <a:graphic>
          <a:graphicData uri="http://schemas.openxmlformats.org/drawingml/2006/table">
            <a:tbl>
              <a:tblPr/>
              <a:tblGrid>
                <a:gridCol w="1676400"/>
                <a:gridCol w="1752600"/>
                <a:gridCol w="1447800"/>
                <a:gridCol w="1981200"/>
                <a:gridCol w="1905000"/>
              </a:tblGrid>
              <a:tr h="26701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What determines the TEMPERATURE of a planet?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ea typeface="ＭＳ Ｐゴシック" pitchFamily="34" charset="-128"/>
                        </a:rPr>
                        <a:t>ITS DISTANCE FROM THE SUN</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Earth ROTATES and REVOLVES around_______</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300" b="0"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ea typeface="ＭＳ Ｐゴシック" pitchFamily="34" charset="-128"/>
                        </a:rPr>
                        <a:t>THE SUN</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What is the sun?</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ＭＳ Ｐゴシック" pitchFamily="34" charset="-128"/>
                        </a:rPr>
                        <a:t>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ＭＳ Ｐゴシック" pitchFamily="34" charset="-128"/>
                        </a:rPr>
                        <a:t> STAR at the center of the solar system</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ＭＳ Ｐゴシック" pitchFamily="34" charset="-128"/>
                        </a:rPr>
                        <a:t>that gives off light and heat energy</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pitchFamily="34" charset="0"/>
                        <a:ea typeface="ＭＳ Ｐゴシック" pitchFamily="34" charset="-128"/>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The season when Earth is tilted toward the sun and is giving us the greatest amount of direct sunlight?</a:t>
                      </a:r>
                      <a:endParaRPr kumimoji="0" lang="en-US" sz="1300" b="0"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ea typeface="ＭＳ Ｐゴシック" pitchFamily="34" charset="-128"/>
                        </a:rPr>
                        <a:t>SUMMER</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How long does it take Earth to </a:t>
                      </a:r>
                      <a:r>
                        <a:rPr kumimoji="0" lang="en-US" sz="1400" b="1" i="0" u="sng" strike="noStrike" cap="none" normalizeH="0" baseline="0" smtClean="0">
                          <a:ln>
                            <a:noFill/>
                          </a:ln>
                          <a:solidFill>
                            <a:schemeClr val="tx1"/>
                          </a:solidFill>
                          <a:effectLst/>
                          <a:latin typeface="Arial" pitchFamily="34" charset="0"/>
                          <a:ea typeface="ＭＳ Ｐゴシック" pitchFamily="34" charset="-128"/>
                        </a:rPr>
                        <a:t>REVOLVE</a:t>
                      </a: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 around the sun?</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300" b="0"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ea typeface="ＭＳ Ｐゴシック" pitchFamily="34" charset="-128"/>
                        </a:rPr>
                        <a:t>365 DAYS</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46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Characteristics of the </a:t>
                      </a:r>
                      <a:r>
                        <a:rPr kumimoji="0" lang="en-US" sz="1400" b="1" i="0" u="sng" strike="noStrike" cap="none" normalizeH="0" baseline="0" smtClean="0">
                          <a:ln>
                            <a:noFill/>
                          </a:ln>
                          <a:solidFill>
                            <a:schemeClr val="tx1"/>
                          </a:solidFill>
                          <a:effectLst/>
                          <a:latin typeface="Arial" pitchFamily="34" charset="0"/>
                          <a:ea typeface="ＭＳ Ｐゴシック" pitchFamily="34" charset="-128"/>
                        </a:rPr>
                        <a:t>OUTER</a:t>
                      </a: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 Planets:</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100" b="1"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600" b="1" i="0" u="none" strike="noStrike" cap="none" normalizeH="0" baseline="0" smtClean="0">
                          <a:ln>
                            <a:noFill/>
                          </a:ln>
                          <a:solidFill>
                            <a:schemeClr val="tx1"/>
                          </a:solidFill>
                          <a:effectLst/>
                          <a:latin typeface="Arial" pitchFamily="34" charset="0"/>
                          <a:ea typeface="ＭＳ Ｐゴシック" pitchFamily="34" charset="-128"/>
                        </a:rPr>
                        <a:t>Colder Temperatures</a:t>
                      </a: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600" b="1" i="0" u="none" strike="noStrike" cap="none" normalizeH="0" baseline="0" smtClean="0">
                          <a:ln>
                            <a:noFill/>
                          </a:ln>
                          <a:solidFill>
                            <a:schemeClr val="tx1"/>
                          </a:solidFill>
                          <a:effectLst/>
                          <a:latin typeface="Arial" pitchFamily="34" charset="0"/>
                          <a:ea typeface="ＭＳ Ｐゴシック" pitchFamily="34" charset="-128"/>
                        </a:rPr>
                        <a:t>Made Mostly of Gas</a:t>
                      </a: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600" b="1" i="0" u="none" strike="noStrike" cap="none" normalizeH="0" baseline="0" smtClean="0">
                          <a:ln>
                            <a:noFill/>
                          </a:ln>
                          <a:solidFill>
                            <a:schemeClr val="tx1"/>
                          </a:solidFill>
                          <a:effectLst/>
                          <a:latin typeface="Arial" pitchFamily="34" charset="0"/>
                          <a:ea typeface="ＭＳ Ｐゴシック" pitchFamily="34" charset="-128"/>
                        </a:rPr>
                        <a:t>Farther away from the sun</a:t>
                      </a: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600" b="1" i="0" u="none" strike="noStrike" cap="none" normalizeH="0" baseline="0" smtClean="0">
                          <a:ln>
                            <a:noFill/>
                          </a:ln>
                          <a:solidFill>
                            <a:schemeClr val="tx1"/>
                          </a:solidFill>
                          <a:effectLst/>
                          <a:latin typeface="Arial" pitchFamily="34" charset="0"/>
                          <a:ea typeface="ＭＳ Ｐゴシック" pitchFamily="34" charset="-128"/>
                        </a:rPr>
                        <a:t>Take longer to orbit the sun</a:t>
                      </a:r>
                      <a:endParaRPr kumimoji="0" lang="en-US" sz="1000" b="0" i="0" u="none" strike="noStrike" cap="none" normalizeH="0" baseline="0" smtClean="0">
                        <a:ln>
                          <a:noFill/>
                        </a:ln>
                        <a:solidFill>
                          <a:schemeClr val="tx1"/>
                        </a:solidFill>
                        <a:effectLst/>
                        <a:latin typeface="Arial" pitchFamily="34" charset="0"/>
                        <a:ea typeface="ＭＳ Ｐゴシック" pitchFamily="34" charset="-128"/>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pitchFamily="34" charset="0"/>
                          <a:ea typeface="ＭＳ Ｐゴシック" pitchFamily="34" charset="-128"/>
                        </a:rPr>
                        <a:t>Characteristics of the </a:t>
                      </a:r>
                      <a:r>
                        <a:rPr kumimoji="0" lang="en-US" sz="1300" b="1" i="0" u="sng" strike="noStrike" cap="none" normalizeH="0" baseline="0" smtClean="0">
                          <a:ln>
                            <a:noFill/>
                          </a:ln>
                          <a:solidFill>
                            <a:schemeClr val="tx1"/>
                          </a:solidFill>
                          <a:effectLst/>
                          <a:latin typeface="Arial" pitchFamily="34" charset="0"/>
                          <a:ea typeface="ＭＳ Ｐゴシック" pitchFamily="34" charset="-128"/>
                        </a:rPr>
                        <a:t>INNER</a:t>
                      </a:r>
                      <a:r>
                        <a:rPr kumimoji="0" lang="en-US" sz="1300" b="0" i="0" u="none" strike="noStrike" cap="none" normalizeH="0" baseline="0" smtClean="0">
                          <a:ln>
                            <a:noFill/>
                          </a:ln>
                          <a:solidFill>
                            <a:schemeClr val="tx1"/>
                          </a:solidFill>
                          <a:effectLst/>
                          <a:latin typeface="Arial" pitchFamily="34" charset="0"/>
                          <a:ea typeface="ＭＳ Ｐゴシック" pitchFamily="34" charset="-128"/>
                        </a:rPr>
                        <a:t> Planets:</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300" b="0"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600" b="1" i="0" u="none" strike="noStrike" cap="none" normalizeH="0" baseline="0" smtClean="0">
                          <a:ln>
                            <a:noFill/>
                          </a:ln>
                          <a:solidFill>
                            <a:schemeClr val="tx1"/>
                          </a:solidFill>
                          <a:effectLst/>
                          <a:latin typeface="Arial" pitchFamily="34" charset="0"/>
                          <a:ea typeface="ＭＳ Ｐゴシック" pitchFamily="34" charset="-128"/>
                        </a:rPr>
                        <a:t>Rocky Surfaces</a:t>
                      </a: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600" b="1" i="0" u="none" strike="noStrike" cap="none" normalizeH="0" baseline="0" smtClean="0">
                          <a:ln>
                            <a:noFill/>
                          </a:ln>
                          <a:solidFill>
                            <a:schemeClr val="tx1"/>
                          </a:solidFill>
                          <a:effectLst/>
                          <a:latin typeface="Arial" pitchFamily="34" charset="0"/>
                          <a:ea typeface="ＭＳ Ｐゴシック" pitchFamily="34" charset="-128"/>
                        </a:rPr>
                        <a:t>Warmer Temperatures</a:t>
                      </a: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600" b="1" i="0" u="none" strike="noStrike" cap="none" normalizeH="0" baseline="0" smtClean="0">
                          <a:ln>
                            <a:noFill/>
                          </a:ln>
                          <a:solidFill>
                            <a:schemeClr val="tx1"/>
                          </a:solidFill>
                          <a:effectLst/>
                          <a:latin typeface="Arial" pitchFamily="34" charset="0"/>
                          <a:ea typeface="ＭＳ Ｐゴシック" pitchFamily="34" charset="-128"/>
                        </a:rPr>
                        <a:t>Orbit the Sun quicker than the outer planets</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500" b="1" i="0" u="none" strike="noStrike" cap="none" normalizeH="0" baseline="0" smtClean="0">
                        <a:ln>
                          <a:noFill/>
                        </a:ln>
                        <a:solidFill>
                          <a:schemeClr val="tx1"/>
                        </a:solidFill>
                        <a:effectLst/>
                        <a:latin typeface="Arial" pitchFamily="34" charset="0"/>
                        <a:ea typeface="ＭＳ Ｐゴシック" pitchFamily="34" charset="-128"/>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ea typeface="ＭＳ Ｐゴシック" pitchFamily="34" charset="-128"/>
                        </a:rPr>
                        <a:t>My - </a:t>
                      </a:r>
                      <a:r>
                        <a:rPr kumimoji="0" lang="en-US" sz="1600" b="1" i="0" u="none" strike="noStrike" cap="none" normalizeH="0" baseline="0" smtClean="0">
                          <a:ln>
                            <a:noFill/>
                          </a:ln>
                          <a:solidFill>
                            <a:schemeClr val="tx1"/>
                          </a:solidFill>
                          <a:effectLst/>
                          <a:latin typeface="Arial" pitchFamily="34" charset="0"/>
                          <a:ea typeface="ＭＳ Ｐゴシック" pitchFamily="34" charset="-128"/>
                        </a:rPr>
                        <a:t>Mercury</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ea typeface="ＭＳ Ｐゴシック" pitchFamily="34" charset="-128"/>
                        </a:rPr>
                        <a:t>Very- </a:t>
                      </a:r>
                      <a:r>
                        <a:rPr kumimoji="0" lang="en-US" sz="1600" b="1" i="0" u="none" strike="noStrike" cap="none" normalizeH="0" baseline="0" smtClean="0">
                          <a:ln>
                            <a:noFill/>
                          </a:ln>
                          <a:solidFill>
                            <a:schemeClr val="tx1"/>
                          </a:solidFill>
                          <a:effectLst/>
                          <a:latin typeface="Arial" pitchFamily="34" charset="0"/>
                          <a:ea typeface="ＭＳ Ｐゴシック" pitchFamily="34" charset="-128"/>
                        </a:rPr>
                        <a:t>Venus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ea typeface="ＭＳ Ｐゴシック" pitchFamily="34" charset="-128"/>
                        </a:rPr>
                        <a:t>Educated - </a:t>
                      </a:r>
                      <a:r>
                        <a:rPr kumimoji="0" lang="en-US" sz="1600" b="1" i="0" u="none" strike="noStrike" cap="none" normalizeH="0" baseline="0" smtClean="0">
                          <a:ln>
                            <a:noFill/>
                          </a:ln>
                          <a:solidFill>
                            <a:schemeClr val="tx1"/>
                          </a:solidFill>
                          <a:effectLst/>
                          <a:latin typeface="Arial" pitchFamily="34" charset="0"/>
                          <a:ea typeface="ＭＳ Ｐゴシック" pitchFamily="34" charset="-128"/>
                        </a:rPr>
                        <a:t>Earth</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ea typeface="ＭＳ Ｐゴシック" pitchFamily="34" charset="-128"/>
                        </a:rPr>
                        <a:t>Mother- </a:t>
                      </a:r>
                      <a:r>
                        <a:rPr kumimoji="0" lang="en-US" sz="1600" b="1" i="0" u="none" strike="noStrike" cap="none" normalizeH="0" baseline="0" smtClean="0">
                          <a:ln>
                            <a:noFill/>
                          </a:ln>
                          <a:solidFill>
                            <a:schemeClr val="tx1"/>
                          </a:solidFill>
                          <a:effectLst/>
                          <a:latin typeface="Arial" pitchFamily="34" charset="0"/>
                          <a:ea typeface="ＭＳ Ｐゴシック" pitchFamily="34" charset="-128"/>
                        </a:rPr>
                        <a:t>Mars</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500" b="1"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smtClean="0">
                          <a:ln>
                            <a:noFill/>
                          </a:ln>
                          <a:solidFill>
                            <a:schemeClr val="tx1"/>
                          </a:solidFill>
                          <a:effectLst/>
                          <a:latin typeface="Arial" pitchFamily="34" charset="0"/>
                          <a:ea typeface="ＭＳ Ｐゴシック" pitchFamily="34" charset="-128"/>
                        </a:rPr>
                        <a:t>(Inner planets)</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ea typeface="ＭＳ Ｐゴシック" pitchFamily="34" charset="-128"/>
                        </a:rPr>
                        <a:t>Just - </a:t>
                      </a:r>
                      <a:r>
                        <a:rPr kumimoji="0" lang="en-US" sz="1600" b="1" i="0" u="none" strike="noStrike" cap="none" normalizeH="0" baseline="0" smtClean="0">
                          <a:ln>
                            <a:noFill/>
                          </a:ln>
                          <a:solidFill>
                            <a:schemeClr val="tx1"/>
                          </a:solidFill>
                          <a:effectLst/>
                          <a:latin typeface="Arial" pitchFamily="34" charset="0"/>
                          <a:ea typeface="ＭＳ Ｐゴシック" pitchFamily="34" charset="-128"/>
                        </a:rPr>
                        <a:t>Jupiter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ea typeface="ＭＳ Ｐゴシック" pitchFamily="34" charset="-128"/>
                        </a:rPr>
                        <a:t>Served- </a:t>
                      </a:r>
                      <a:r>
                        <a:rPr kumimoji="0" lang="en-US" sz="1600" b="1" i="0" u="none" strike="noStrike" cap="none" normalizeH="0" baseline="0" smtClean="0">
                          <a:ln>
                            <a:noFill/>
                          </a:ln>
                          <a:solidFill>
                            <a:schemeClr val="tx1"/>
                          </a:solidFill>
                          <a:effectLst/>
                          <a:latin typeface="Arial" pitchFamily="34" charset="0"/>
                          <a:ea typeface="ＭＳ Ｐゴシック" pitchFamily="34" charset="-128"/>
                        </a:rPr>
                        <a:t>Saturn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ea typeface="ＭＳ Ｐゴシック" pitchFamily="34" charset="-128"/>
                        </a:rPr>
                        <a:t>Us - </a:t>
                      </a:r>
                      <a:r>
                        <a:rPr kumimoji="0" lang="en-US" sz="1600" b="1" i="0" u="none" strike="noStrike" cap="none" normalizeH="0" baseline="0" smtClean="0">
                          <a:ln>
                            <a:noFill/>
                          </a:ln>
                          <a:solidFill>
                            <a:schemeClr val="tx1"/>
                          </a:solidFill>
                          <a:effectLst/>
                          <a:latin typeface="Arial" pitchFamily="34" charset="0"/>
                          <a:ea typeface="ＭＳ Ｐゴシック" pitchFamily="34" charset="-128"/>
                        </a:rPr>
                        <a:t>Uranus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ea typeface="ＭＳ Ｐゴシック" pitchFamily="34" charset="-128"/>
                        </a:rPr>
                        <a:t>Nachos –</a:t>
                      </a:r>
                      <a:r>
                        <a:rPr kumimoji="0" lang="en-US" sz="1600" b="1" i="0" u="none" strike="noStrike" cap="none" normalizeH="0" baseline="0" smtClean="0">
                          <a:ln>
                            <a:noFill/>
                          </a:ln>
                          <a:solidFill>
                            <a:schemeClr val="tx1"/>
                          </a:solidFill>
                          <a:effectLst/>
                          <a:latin typeface="Arial" pitchFamily="34" charset="0"/>
                          <a:ea typeface="ＭＳ Ｐゴシック" pitchFamily="34" charset="-128"/>
                        </a:rPr>
                        <a:t> Neptune</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500" b="1"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smtClean="0">
                          <a:ln>
                            <a:noFill/>
                          </a:ln>
                          <a:solidFill>
                            <a:schemeClr val="tx1"/>
                          </a:solidFill>
                          <a:effectLst/>
                          <a:latin typeface="Arial" pitchFamily="34" charset="0"/>
                          <a:ea typeface="ＭＳ Ｐゴシック" pitchFamily="34" charset="-128"/>
                        </a:rPr>
                        <a:t>(Outer Planets)</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ea typeface="ＭＳ Ｐゴシック" pitchFamily="34" charset="-128"/>
                        </a:rPr>
                        <a:t>How long does it take the Earth to ROTATE on its axis?</a:t>
                      </a:r>
                      <a:endParaRPr kumimoji="0" lang="en-US" sz="1800" b="1"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ea typeface="ＭＳ Ｐゴシック" pitchFamily="34" charset="-128"/>
                        </a:rPr>
                        <a:t>24 HOURS</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500" b="1" i="0" u="none" strike="noStrike" cap="none" normalizeH="0" baseline="0" smtClean="0">
                        <a:ln>
                          <a:noFill/>
                        </a:ln>
                        <a:solidFill>
                          <a:schemeClr val="tx1"/>
                        </a:solidFill>
                        <a:effectLst/>
                        <a:latin typeface="Arial" pitchFamily="34" charset="0"/>
                        <a:ea typeface="ＭＳ Ｐゴシック" pitchFamily="34" charset="-128"/>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Rectangle 1"/>
          <p:cNvSpPr/>
          <p:nvPr/>
        </p:nvSpPr>
        <p:spPr>
          <a:xfrm>
            <a:off x="1813477" y="76200"/>
            <a:ext cx="5049459" cy="646331"/>
          </a:xfrm>
          <a:prstGeom prst="rect">
            <a:avLst/>
          </a:prstGeom>
          <a:noFill/>
        </p:spPr>
        <p:txBody>
          <a:bodyPr wrap="none">
            <a:spAutoFit/>
          </a:bodyPr>
          <a:lstStyle/>
          <a:p>
            <a:pPr algn="ctr">
              <a:defRPr/>
            </a:pP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mn-ea"/>
              </a:rPr>
              <a:t>Earth In Space &amp; Time</a:t>
            </a:r>
          </a:p>
        </p:txBody>
      </p:sp>
      <p:pic>
        <p:nvPicPr>
          <p:cNvPr id="37911" name="Picture 2"/>
          <p:cNvPicPr>
            <a:picLocks noChangeAspect="1"/>
          </p:cNvPicPr>
          <p:nvPr/>
        </p:nvPicPr>
        <p:blipFill>
          <a:blip r:embed="rId3" cstate="print"/>
          <a:srcRect/>
          <a:stretch>
            <a:fillRect/>
          </a:stretch>
        </p:blipFill>
        <p:spPr bwMode="auto">
          <a:xfrm>
            <a:off x="7162800" y="5029200"/>
            <a:ext cx="1752600" cy="1600200"/>
          </a:xfrm>
          <a:prstGeom prst="rect">
            <a:avLst/>
          </a:prstGeom>
          <a:noFill/>
          <a:ln w="9525">
            <a:noFill/>
            <a:miter lim="800000"/>
            <a:headEnd/>
            <a:tailEnd/>
          </a:ln>
        </p:spPr>
      </p:pic>
      <p:pic>
        <p:nvPicPr>
          <p:cNvPr id="37912" name="Picture 3"/>
          <p:cNvPicPr>
            <a:picLocks noChangeAspect="1"/>
          </p:cNvPicPr>
          <p:nvPr/>
        </p:nvPicPr>
        <p:blipFill>
          <a:blip r:embed="rId4" cstate="print"/>
          <a:srcRect/>
          <a:stretch>
            <a:fillRect/>
          </a:stretch>
        </p:blipFill>
        <p:spPr bwMode="auto">
          <a:xfrm>
            <a:off x="7162800" y="2057400"/>
            <a:ext cx="1752600" cy="1295400"/>
          </a:xfrm>
          <a:prstGeom prst="rect">
            <a:avLst/>
          </a:prstGeom>
          <a:noFill/>
          <a:ln w="9525">
            <a:noFill/>
            <a:miter lim="800000"/>
            <a:headEnd/>
            <a:tailEnd/>
          </a:ln>
        </p:spPr>
      </p:pic>
      <p:pic>
        <p:nvPicPr>
          <p:cNvPr id="37913" name="Picture 4"/>
          <p:cNvPicPr>
            <a:picLocks noChangeAspect="1"/>
          </p:cNvPicPr>
          <p:nvPr/>
        </p:nvPicPr>
        <p:blipFill>
          <a:blip r:embed="rId5" cstate="print"/>
          <a:srcRect r="28728"/>
          <a:stretch>
            <a:fillRect/>
          </a:stretch>
        </p:blipFill>
        <p:spPr bwMode="auto">
          <a:xfrm>
            <a:off x="5181600" y="2362200"/>
            <a:ext cx="1828800" cy="12192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87" name="Group 39"/>
          <p:cNvGraphicFramePr>
            <a:graphicFrameLocks noGrp="1"/>
          </p:cNvGraphicFramePr>
          <p:nvPr/>
        </p:nvGraphicFramePr>
        <p:xfrm>
          <a:off x="152400" y="762000"/>
          <a:ext cx="8839200" cy="5868988"/>
        </p:xfrm>
        <a:graphic>
          <a:graphicData uri="http://schemas.openxmlformats.org/drawingml/2006/table">
            <a:tbl>
              <a:tblPr/>
              <a:tblGrid>
                <a:gridCol w="1371600"/>
                <a:gridCol w="2070100"/>
                <a:gridCol w="1609725"/>
                <a:gridCol w="2035175"/>
                <a:gridCol w="1752600"/>
              </a:tblGrid>
              <a:tr h="23653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pitchFamily="34" charset="0"/>
                          <a:ea typeface="ＭＳ Ｐゴシック" pitchFamily="34" charset="-128"/>
                        </a:rPr>
                        <a:t>What is our home galaxy?</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300" b="0"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smtClean="0">
                          <a:ln>
                            <a:noFill/>
                          </a:ln>
                          <a:solidFill>
                            <a:schemeClr val="tx1"/>
                          </a:solidFill>
                          <a:effectLst/>
                          <a:latin typeface="Arial" pitchFamily="34" charset="0"/>
                          <a:ea typeface="ＭＳ Ｐゴシック" pitchFamily="34" charset="-128"/>
                        </a:rPr>
                        <a:t>MILKY WAY</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What gives us seasons?</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ea typeface="ＭＳ Ｐゴシック" pitchFamily="34" charset="-128"/>
                        </a:rPr>
                        <a:t>The Earth</a:t>
                      </a:r>
                      <a:r>
                        <a:rPr kumimoji="0" lang="ja-JP" altLang="en-US" sz="1800" b="1" i="0" u="none" strike="noStrike" cap="none" normalizeH="0" baseline="0" smtClean="0">
                          <a:ln>
                            <a:noFill/>
                          </a:ln>
                          <a:solidFill>
                            <a:schemeClr val="tx1"/>
                          </a:solidFill>
                          <a:effectLst/>
                          <a:latin typeface="Arial" pitchFamily="34" charset="0"/>
                          <a:ea typeface="ＭＳ Ｐゴシック" pitchFamily="34" charset="-128"/>
                        </a:rPr>
                        <a:t>’</a:t>
                      </a:r>
                      <a:r>
                        <a:rPr kumimoji="0" lang="en-US" altLang="ja-JP" sz="1800" b="1" i="0" u="none" strike="noStrike" cap="none" normalizeH="0" baseline="0" smtClean="0">
                          <a:ln>
                            <a:noFill/>
                          </a:ln>
                          <a:solidFill>
                            <a:schemeClr val="tx1"/>
                          </a:solidFill>
                          <a:effectLst/>
                          <a:latin typeface="Arial" pitchFamily="34" charset="0"/>
                          <a:ea typeface="ＭＳ Ｐゴシック" pitchFamily="34" charset="-128"/>
                        </a:rPr>
                        <a:t>s 23.5 degree tilt on it</a:t>
                      </a:r>
                      <a:r>
                        <a:rPr kumimoji="0" lang="ja-JP" altLang="en-US" sz="1800" b="1" i="0" u="none" strike="noStrike" cap="none" normalizeH="0" baseline="0" smtClean="0">
                          <a:ln>
                            <a:noFill/>
                          </a:ln>
                          <a:solidFill>
                            <a:schemeClr val="tx1"/>
                          </a:solidFill>
                          <a:effectLst/>
                          <a:latin typeface="Arial" pitchFamily="34" charset="0"/>
                          <a:ea typeface="ＭＳ Ｐゴシック" pitchFamily="34" charset="-128"/>
                        </a:rPr>
                        <a:t>’</a:t>
                      </a:r>
                      <a:r>
                        <a:rPr kumimoji="0" lang="en-US" altLang="ja-JP" sz="1800" b="1" i="0" u="none" strike="noStrike" cap="none" normalizeH="0" baseline="0" smtClean="0">
                          <a:ln>
                            <a:noFill/>
                          </a:ln>
                          <a:solidFill>
                            <a:schemeClr val="tx1"/>
                          </a:solidFill>
                          <a:effectLst/>
                          <a:latin typeface="Arial" pitchFamily="34" charset="0"/>
                          <a:ea typeface="ＭＳ Ｐゴシック" pitchFamily="34" charset="-128"/>
                        </a:rPr>
                        <a:t>s axis</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pitchFamily="34" charset="0"/>
                        <a:ea typeface="ＭＳ Ｐゴシック" pitchFamily="34" charset="-128"/>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The planets that have  no moons are </a:t>
                      </a:r>
                      <a:r>
                        <a:rPr kumimoji="0" lang="en-US" sz="1600" b="1" i="0" u="none" strike="noStrike" cap="none" normalizeH="0" baseline="0" smtClean="0">
                          <a:ln>
                            <a:noFill/>
                          </a:ln>
                          <a:solidFill>
                            <a:schemeClr val="tx1"/>
                          </a:solidFill>
                          <a:effectLst/>
                          <a:latin typeface="Arial" pitchFamily="34" charset="0"/>
                          <a:ea typeface="ＭＳ Ｐゴシック" pitchFamily="34" charset="-128"/>
                        </a:rPr>
                        <a:t>_____?</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ＭＳ Ｐゴシック" pitchFamily="34" charset="-128"/>
                        </a:rPr>
                        <a:t>MERCURY</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ＭＳ Ｐゴシック" pitchFamily="34" charset="-128"/>
                        </a:rPr>
                        <a:t>&amp;</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ＭＳ Ｐゴシック" pitchFamily="34" charset="-128"/>
                        </a:rPr>
                        <a:t>VENUS</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ea typeface="ＭＳ Ｐゴシック" pitchFamily="34" charset="-128"/>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A collection of planets, moons, asteroids, and comets that orbit around the Sun</a:t>
                      </a:r>
                    </a:p>
                    <a:p>
                      <a:pPr marL="0" marR="0" lvl="0" indent="0" algn="ctr"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600" b="1" i="0" u="none" strike="noStrike" cap="none" normalizeH="0" baseline="0" smtClean="0">
                          <a:ln>
                            <a:noFill/>
                          </a:ln>
                          <a:solidFill>
                            <a:schemeClr val="tx1"/>
                          </a:solidFill>
                          <a:effectLst/>
                          <a:latin typeface="Arial" pitchFamily="34" charset="0"/>
                          <a:ea typeface="ＭＳ Ｐゴシック" pitchFamily="34" charset="-128"/>
                        </a:rPr>
                        <a:t>SOLAR SYSTEM</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ea typeface="ＭＳ Ｐゴシック" pitchFamily="34" charset="-128"/>
                      </a:endParaRP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ea typeface="ＭＳ Ｐゴシック" pitchFamily="34" charset="-128"/>
                        </a:rPr>
                        <a:t>Collections of stars, dust, gases, and objects that orbit around stars are called a __?</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ea typeface="ＭＳ Ｐゴシック" pitchFamily="34" charset="-128"/>
                        </a:rPr>
                        <a:t>GALAXY</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ea typeface="ＭＳ Ｐゴシック" pitchFamily="34" charset="-128"/>
                      </a:endParaRP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0225">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A sphere of very hot, glowing gas the produces light energy is a __?</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ea typeface="ＭＳ Ｐゴシック" pitchFamily="34" charset="-128"/>
                        </a:rPr>
                        <a:t>STAR</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500" b="1" i="0" u="none" strike="noStrike" cap="none" normalizeH="0" baseline="0" smtClean="0">
                        <a:ln>
                          <a:noFill/>
                        </a:ln>
                        <a:solidFill>
                          <a:schemeClr val="tx1"/>
                        </a:solidFill>
                        <a:effectLst/>
                        <a:latin typeface="Arial" pitchFamily="34" charset="0"/>
                        <a:ea typeface="ＭＳ Ｐゴシック" pitchFamily="34" charset="-128"/>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ea typeface="ＭＳ Ｐゴシック" pitchFamily="34" charset="-128"/>
                        </a:rPr>
                        <a:t>The moon does what to the Earth?</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ea typeface="ＭＳ Ｐゴシック" pitchFamily="34" charset="-128"/>
                        </a:rPr>
                        <a:t>REVOLVE</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ＭＳ Ｐゴシック" pitchFamily="34" charset="-128"/>
                        </a:rPr>
                        <a:t>(TO ORBIT, OR MOVE IN A CIRCULAR PATH AROUND)</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a typeface="ＭＳ Ｐゴシック" pitchFamily="34" charset="-128"/>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pitchFamily="34" charset="0"/>
                          <a:ea typeface="ＭＳ Ｐゴシック" pitchFamily="34" charset="-128"/>
                        </a:rPr>
                        <a:t>The red planet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300" b="0"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2000" b="1" i="0" u="none" strike="noStrike" cap="none" normalizeH="0" baseline="0" smtClean="0">
                          <a:ln>
                            <a:noFill/>
                          </a:ln>
                          <a:solidFill>
                            <a:schemeClr val="tx1"/>
                          </a:solidFill>
                          <a:effectLst/>
                          <a:latin typeface="Arial" pitchFamily="34" charset="0"/>
                          <a:ea typeface="ＭＳ Ｐゴシック" pitchFamily="34" charset="-128"/>
                        </a:rPr>
                        <a:t>MARS</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pitchFamily="34" charset="0"/>
                          <a:ea typeface="ＭＳ Ｐゴシック" pitchFamily="34" charset="-128"/>
                        </a:rPr>
                        <a:t>The planet that rotates on its side, has rings made up of ice and dust is ___</a:t>
                      </a:r>
                    </a:p>
                    <a:p>
                      <a:pPr marL="0" marR="0" lvl="0" indent="0" algn="ctr"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2000" b="1" i="0" u="none" strike="noStrike" cap="none" normalizeH="0" baseline="0" smtClean="0">
                          <a:ln>
                            <a:noFill/>
                          </a:ln>
                          <a:solidFill>
                            <a:schemeClr val="tx1"/>
                          </a:solidFill>
                          <a:effectLst/>
                          <a:latin typeface="Arial" pitchFamily="34" charset="0"/>
                          <a:ea typeface="ＭＳ Ｐゴシック" pitchFamily="34" charset="-128"/>
                        </a:rPr>
                        <a:t>URANUS</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1703388">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pitchFamily="34" charset="0"/>
                          <a:ea typeface="ＭＳ Ｐゴシック" pitchFamily="34" charset="-128"/>
                        </a:rPr>
                        <a:t>What is a light year?</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300" b="0"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ＭＳ Ｐゴシック" pitchFamily="34" charset="-128"/>
                        </a:rPr>
                        <a:t>The distance light travels in a given year</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pitchFamily="34" charset="0"/>
                          <a:ea typeface="ＭＳ Ｐゴシック" pitchFamily="34" charset="-128"/>
                        </a:rPr>
                        <a:t>The 3</a:t>
                      </a:r>
                      <a:r>
                        <a:rPr kumimoji="0" lang="en-US" sz="1300" b="0" i="0" u="none" strike="noStrike" cap="none" normalizeH="0" baseline="30000" smtClean="0">
                          <a:ln>
                            <a:noFill/>
                          </a:ln>
                          <a:solidFill>
                            <a:schemeClr val="tx1"/>
                          </a:solidFill>
                          <a:effectLst/>
                          <a:latin typeface="Arial" pitchFamily="34" charset="0"/>
                          <a:ea typeface="ＭＳ Ｐゴシック" pitchFamily="34" charset="-128"/>
                        </a:rPr>
                        <a:t>rd</a:t>
                      </a:r>
                      <a:r>
                        <a:rPr kumimoji="0" lang="en-US" sz="1300" b="0" i="0" u="none" strike="noStrike" cap="none" normalizeH="0" baseline="0" smtClean="0">
                          <a:ln>
                            <a:noFill/>
                          </a:ln>
                          <a:solidFill>
                            <a:schemeClr val="tx1"/>
                          </a:solidFill>
                          <a:effectLst/>
                          <a:latin typeface="Arial" pitchFamily="34" charset="0"/>
                          <a:ea typeface="ＭＳ Ｐゴシック" pitchFamily="34" charset="-128"/>
                        </a:rPr>
                        <a:t> rock from the sun?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ea typeface="ＭＳ Ｐゴシック" pitchFamily="34" charset="-128"/>
                        </a:rPr>
                        <a:t>EARTH</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pitchFamily="34" charset="0"/>
                          <a:ea typeface="ＭＳ Ｐゴシック" pitchFamily="34" charset="-128"/>
                        </a:rPr>
                        <a:t>Why are the outer planets called the </a:t>
                      </a:r>
                      <a:r>
                        <a:rPr kumimoji="0" lang="ja-JP" altLang="en-US" sz="1300" b="0" i="0" u="none" strike="noStrike" cap="none" normalizeH="0" baseline="0" smtClean="0">
                          <a:ln>
                            <a:noFill/>
                          </a:ln>
                          <a:solidFill>
                            <a:schemeClr val="tx1"/>
                          </a:solidFill>
                          <a:effectLst/>
                          <a:latin typeface="Arial" pitchFamily="34" charset="0"/>
                          <a:ea typeface="ＭＳ Ｐゴシック" pitchFamily="34" charset="-128"/>
                        </a:rPr>
                        <a:t>“</a:t>
                      </a:r>
                      <a:r>
                        <a:rPr kumimoji="0" lang="en-US" altLang="ja-JP" sz="1300" b="0" i="0" u="none" strike="noStrike" cap="none" normalizeH="0" baseline="0" smtClean="0">
                          <a:ln>
                            <a:noFill/>
                          </a:ln>
                          <a:solidFill>
                            <a:schemeClr val="tx1"/>
                          </a:solidFill>
                          <a:effectLst/>
                          <a:latin typeface="Arial" pitchFamily="34" charset="0"/>
                          <a:ea typeface="ＭＳ Ｐゴシック" pitchFamily="34" charset="-128"/>
                        </a:rPr>
                        <a:t>Gas Giants?</a:t>
                      </a:r>
                      <a:r>
                        <a:rPr kumimoji="0" lang="ja-JP" altLang="en-US" sz="1300" b="0" i="0" u="none" strike="noStrike" cap="none" normalizeH="0" baseline="0" smtClean="0">
                          <a:ln>
                            <a:noFill/>
                          </a:ln>
                          <a:solidFill>
                            <a:schemeClr val="tx1"/>
                          </a:solidFill>
                          <a:effectLst/>
                          <a:latin typeface="Arial" pitchFamily="34" charset="0"/>
                          <a:ea typeface="ＭＳ Ｐゴシック" pitchFamily="34" charset="-128"/>
                        </a:rPr>
                        <a:t>”</a:t>
                      </a:r>
                      <a:endParaRPr kumimoji="0" lang="en-US" altLang="ja-JP" sz="1300" b="0"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ＭＳ Ｐゴシック" pitchFamily="34" charset="-128"/>
                        </a:rPr>
                        <a:t>Because they are made up of mostly gas</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9960" name="Footer Placeholder 3"/>
          <p:cNvSpPr>
            <a:spLocks noGrp="1"/>
          </p:cNvSpPr>
          <p:nvPr>
            <p:ph type="ftr" sz="quarter" idx="11"/>
          </p:nvPr>
        </p:nvSpPr>
        <p:spPr>
          <a:xfrm>
            <a:off x="0" y="6629400"/>
            <a:ext cx="9144000" cy="228600"/>
          </a:xfrm>
          <a:noFill/>
        </p:spPr>
        <p:txBody>
          <a:bodyPr/>
          <a:lstStyle/>
          <a:p>
            <a:r>
              <a:rPr lang="en-US" sz="900">
                <a:latin typeface="Arial" pitchFamily="34" charset="0"/>
                <a:ea typeface="ＭＳ Ｐゴシック" pitchFamily="34" charset="-128"/>
              </a:rPr>
              <a:t>Created by Tiffany Kinchens for MDCPS school-wide use only. For request please email tlkinchens@dadeschools.net</a:t>
            </a:r>
          </a:p>
        </p:txBody>
      </p:sp>
      <p:sp>
        <p:nvSpPr>
          <p:cNvPr id="2" name="Rectangle 1"/>
          <p:cNvSpPr/>
          <p:nvPr/>
        </p:nvSpPr>
        <p:spPr>
          <a:xfrm>
            <a:off x="1543050" y="76200"/>
            <a:ext cx="5590313" cy="707886"/>
          </a:xfrm>
          <a:prstGeom prst="rect">
            <a:avLst/>
          </a:prstGeom>
          <a:noFill/>
        </p:spPr>
        <p:txBody>
          <a:bodyPr wrap="none">
            <a:spAutoFit/>
          </a:bodyPr>
          <a:lstStyle/>
          <a:p>
            <a:pPr algn="ctr">
              <a:defRPr/>
            </a:pP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mn-ea"/>
              </a:rPr>
              <a:t>Earth In Space &amp; Time</a:t>
            </a:r>
          </a:p>
        </p:txBody>
      </p:sp>
      <p:sp>
        <p:nvSpPr>
          <p:cNvPr id="39962" name="TextBox 2"/>
          <p:cNvSpPr txBox="1">
            <a:spLocks noChangeArrowheads="1"/>
          </p:cNvSpPr>
          <p:nvPr/>
        </p:nvSpPr>
        <p:spPr bwMode="auto">
          <a:xfrm>
            <a:off x="-1701800" y="4394200"/>
            <a:ext cx="184150" cy="369888"/>
          </a:xfrm>
          <a:prstGeom prst="rect">
            <a:avLst/>
          </a:prstGeom>
          <a:noFill/>
          <a:ln w="9525">
            <a:noFill/>
            <a:miter lim="800000"/>
            <a:headEnd/>
            <a:tailEnd/>
          </a:ln>
        </p:spPr>
        <p:txBody>
          <a:bodyPr wrap="none">
            <a:spAutoFit/>
          </a:bodyPr>
          <a:lstStyle/>
          <a:p>
            <a:endParaRPr lang="en-US"/>
          </a:p>
        </p:txBody>
      </p:sp>
      <p:pic>
        <p:nvPicPr>
          <p:cNvPr id="39963" name="Picture 3"/>
          <p:cNvPicPr>
            <a:picLocks noChangeAspect="1"/>
          </p:cNvPicPr>
          <p:nvPr/>
        </p:nvPicPr>
        <p:blipFill>
          <a:blip r:embed="rId3" cstate="print"/>
          <a:srcRect/>
          <a:stretch>
            <a:fillRect/>
          </a:stretch>
        </p:blipFill>
        <p:spPr bwMode="auto">
          <a:xfrm>
            <a:off x="7391400" y="2819400"/>
            <a:ext cx="1447800" cy="2057400"/>
          </a:xfrm>
          <a:prstGeom prst="rect">
            <a:avLst/>
          </a:prstGeom>
          <a:noFill/>
          <a:ln w="9525">
            <a:noFill/>
            <a:miter lim="800000"/>
            <a:headEnd/>
            <a:tailEnd/>
          </a:ln>
        </p:spPr>
      </p:pic>
      <p:pic>
        <p:nvPicPr>
          <p:cNvPr id="39964" name="Picture 2"/>
          <p:cNvPicPr>
            <a:picLocks noChangeAspect="1"/>
          </p:cNvPicPr>
          <p:nvPr/>
        </p:nvPicPr>
        <p:blipFill>
          <a:blip r:embed="rId4" cstate="print"/>
          <a:srcRect/>
          <a:stretch>
            <a:fillRect/>
          </a:stretch>
        </p:blipFill>
        <p:spPr bwMode="auto">
          <a:xfrm>
            <a:off x="5791200" y="4343400"/>
            <a:ext cx="685800" cy="533400"/>
          </a:xfrm>
          <a:prstGeom prst="rect">
            <a:avLst/>
          </a:prstGeom>
          <a:noFill/>
          <a:ln w="9525">
            <a:noFill/>
            <a:miter lim="800000"/>
            <a:headEnd/>
            <a:tailEnd/>
          </a:ln>
        </p:spPr>
      </p:pic>
      <p:pic>
        <p:nvPicPr>
          <p:cNvPr id="39965" name="Picture 4"/>
          <p:cNvPicPr>
            <a:picLocks noChangeAspect="1"/>
          </p:cNvPicPr>
          <p:nvPr/>
        </p:nvPicPr>
        <p:blipFill>
          <a:blip r:embed="rId5" cstate="print"/>
          <a:srcRect/>
          <a:stretch>
            <a:fillRect/>
          </a:stretch>
        </p:blipFill>
        <p:spPr bwMode="auto">
          <a:xfrm>
            <a:off x="4038600" y="4114800"/>
            <a:ext cx="781050" cy="762000"/>
          </a:xfrm>
          <a:prstGeom prst="rect">
            <a:avLst/>
          </a:prstGeom>
          <a:noFill/>
          <a:ln w="9525">
            <a:noFill/>
            <a:miter lim="800000"/>
            <a:headEnd/>
            <a:tailEnd/>
          </a:ln>
        </p:spPr>
      </p:pic>
      <p:pic>
        <p:nvPicPr>
          <p:cNvPr id="39966" name="Picture 5"/>
          <p:cNvPicPr>
            <a:picLocks noChangeAspect="1"/>
          </p:cNvPicPr>
          <p:nvPr/>
        </p:nvPicPr>
        <p:blipFill>
          <a:blip r:embed="rId6" cstate="print"/>
          <a:srcRect/>
          <a:stretch>
            <a:fillRect/>
          </a:stretch>
        </p:blipFill>
        <p:spPr bwMode="auto">
          <a:xfrm>
            <a:off x="5638800" y="5715000"/>
            <a:ext cx="990600" cy="838200"/>
          </a:xfrm>
          <a:prstGeom prst="rect">
            <a:avLst/>
          </a:prstGeom>
          <a:noFill/>
          <a:ln w="9525">
            <a:noFill/>
            <a:miter lim="800000"/>
            <a:headEnd/>
            <a:tailEnd/>
          </a:ln>
        </p:spPr>
      </p:pic>
      <p:pic>
        <p:nvPicPr>
          <p:cNvPr id="39967" name="Picture 7"/>
          <p:cNvPicPr>
            <a:picLocks noChangeAspect="1"/>
          </p:cNvPicPr>
          <p:nvPr/>
        </p:nvPicPr>
        <p:blipFill>
          <a:blip r:embed="rId7" cstate="print"/>
          <a:srcRect t="11482" b="7941"/>
          <a:stretch>
            <a:fillRect/>
          </a:stretch>
        </p:blipFill>
        <p:spPr bwMode="auto">
          <a:xfrm>
            <a:off x="5257800" y="1981200"/>
            <a:ext cx="1905000" cy="1066800"/>
          </a:xfrm>
          <a:prstGeom prst="rect">
            <a:avLst/>
          </a:prstGeom>
          <a:noFill/>
          <a:ln w="9525">
            <a:noFill/>
            <a:miter lim="800000"/>
            <a:headEnd/>
            <a:tailEnd/>
          </a:ln>
        </p:spPr>
      </p:pic>
      <p:pic>
        <p:nvPicPr>
          <p:cNvPr id="39968" name="Picture 8"/>
          <p:cNvPicPr>
            <a:picLocks noChangeAspect="1"/>
          </p:cNvPicPr>
          <p:nvPr/>
        </p:nvPicPr>
        <p:blipFill>
          <a:blip r:embed="rId8" cstate="print"/>
          <a:srcRect t="51859"/>
          <a:stretch>
            <a:fillRect/>
          </a:stretch>
        </p:blipFill>
        <p:spPr bwMode="auto">
          <a:xfrm>
            <a:off x="1600200" y="4876800"/>
            <a:ext cx="1981200" cy="6096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87" name="Group 39"/>
          <p:cNvGraphicFramePr>
            <a:graphicFrameLocks noGrp="1"/>
          </p:cNvGraphicFramePr>
          <p:nvPr/>
        </p:nvGraphicFramePr>
        <p:xfrm>
          <a:off x="457200" y="762000"/>
          <a:ext cx="8534400" cy="5791201"/>
        </p:xfrm>
        <a:graphic>
          <a:graphicData uri="http://schemas.openxmlformats.org/drawingml/2006/table">
            <a:tbl>
              <a:tblPr/>
              <a:tblGrid>
                <a:gridCol w="1752600"/>
                <a:gridCol w="1570038"/>
                <a:gridCol w="1554162"/>
                <a:gridCol w="1752600"/>
                <a:gridCol w="1905000"/>
              </a:tblGrid>
              <a:tr h="23034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When it is autumn on the northern hemisphere it is what in the southern?</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smtClean="0">
                          <a:ln>
                            <a:noFill/>
                          </a:ln>
                          <a:solidFill>
                            <a:schemeClr val="tx1"/>
                          </a:solidFill>
                          <a:effectLst/>
                          <a:latin typeface="Arial" pitchFamily="34" charset="0"/>
                          <a:ea typeface="ＭＳ Ｐゴシック" pitchFamily="34" charset="-128"/>
                        </a:rPr>
                        <a:t>SPRING</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What is the shape of Earth</a:t>
                      </a:r>
                      <a:r>
                        <a:rPr kumimoji="0" lang="ja-JP" altLang="en-US" sz="1400" b="0" i="0" u="none" strike="noStrike" cap="none" normalizeH="0" baseline="0" smtClean="0">
                          <a:ln>
                            <a:noFill/>
                          </a:ln>
                          <a:solidFill>
                            <a:schemeClr val="tx1"/>
                          </a:solidFill>
                          <a:effectLst/>
                          <a:latin typeface="Arial" pitchFamily="34" charset="0"/>
                          <a:ea typeface="ＭＳ Ｐゴシック" pitchFamily="34" charset="-128"/>
                        </a:rPr>
                        <a:t>’</a:t>
                      </a:r>
                      <a:r>
                        <a:rPr kumimoji="0" lang="en-US" altLang="ja-JP" sz="1400" b="0" i="0" u="none" strike="noStrike" cap="none" normalizeH="0" baseline="0" smtClean="0">
                          <a:ln>
                            <a:noFill/>
                          </a:ln>
                          <a:solidFill>
                            <a:schemeClr val="tx1"/>
                          </a:solidFill>
                          <a:effectLst/>
                          <a:latin typeface="Arial" pitchFamily="34" charset="0"/>
                          <a:ea typeface="ＭＳ Ｐゴシック" pitchFamily="34" charset="-128"/>
                        </a:rPr>
                        <a:t>s orbit?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ＭＳ Ｐゴシック" pitchFamily="34" charset="-128"/>
                        </a:rPr>
                        <a:t>ELLIPTICAL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ＭＳ Ｐゴシック" pitchFamily="34" charset="-128"/>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What happens due to Earth</a:t>
                      </a:r>
                      <a:r>
                        <a:rPr kumimoji="0" lang="ja-JP" altLang="en-US" sz="1400" b="0" i="0" u="none" strike="noStrike" cap="none" normalizeH="0" baseline="0" smtClean="0">
                          <a:ln>
                            <a:noFill/>
                          </a:ln>
                          <a:solidFill>
                            <a:schemeClr val="tx1"/>
                          </a:solidFill>
                          <a:effectLst/>
                          <a:latin typeface="Arial" pitchFamily="34" charset="0"/>
                          <a:ea typeface="ＭＳ Ｐゴシック" pitchFamily="34" charset="-128"/>
                        </a:rPr>
                        <a:t>’</a:t>
                      </a:r>
                      <a:r>
                        <a:rPr kumimoji="0" lang="en-US" altLang="ja-JP" sz="1400" b="0" i="0" u="none" strike="noStrike" cap="none" normalizeH="0" baseline="0" smtClean="0">
                          <a:ln>
                            <a:noFill/>
                          </a:ln>
                          <a:solidFill>
                            <a:schemeClr val="tx1"/>
                          </a:solidFill>
                          <a:effectLst/>
                          <a:latin typeface="Arial" pitchFamily="34" charset="0"/>
                          <a:ea typeface="ＭＳ Ｐゴシック" pitchFamily="34" charset="-128"/>
                        </a:rPr>
                        <a:t>s rotation on its axis around the sun?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ＭＳ Ｐゴシック" pitchFamily="34" charset="-128"/>
                        </a:rPr>
                        <a:t>DAY &amp; NIGHT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ＭＳ Ｐゴシック" pitchFamily="34" charset="-128"/>
                        </a:rPr>
                        <a:t>The season when Earth is tilted away from the sun and is giving us the least amount of direct sunlight?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ＭＳ Ｐゴシック" pitchFamily="34" charset="-128"/>
                        </a:rPr>
                        <a:t>WINTER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What would happen it Earth did not have a tilt?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smtClean="0">
                          <a:ln>
                            <a:noFill/>
                          </a:ln>
                          <a:solidFill>
                            <a:schemeClr val="tx1"/>
                          </a:solidFill>
                          <a:effectLst/>
                          <a:latin typeface="Arial" pitchFamily="34" charset="0"/>
                          <a:ea typeface="ＭＳ Ｐゴシック" pitchFamily="34" charset="-128"/>
                        </a:rPr>
                        <a:t>The seasons would be the same in both hemispheres at the same time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02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What are objects that orbit around a PLANET called?</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500" b="1"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500" b="1" i="0" u="none" strike="noStrike" cap="none" normalizeH="0" baseline="0" smtClean="0">
                          <a:ln>
                            <a:noFill/>
                          </a:ln>
                          <a:solidFill>
                            <a:schemeClr val="tx1"/>
                          </a:solidFill>
                          <a:effectLst/>
                          <a:latin typeface="Arial" pitchFamily="34" charset="0"/>
                          <a:ea typeface="ＭＳ Ｐゴシック" pitchFamily="34" charset="-128"/>
                        </a:rPr>
                        <a:t>SATELITTES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ＭＳ Ｐゴシック" pitchFamily="34" charset="-128"/>
                        </a:rPr>
                        <a:t>What is the name of the satellite that orbits the Earth?</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600" b="1" i="0" u="none" strike="noStrike" cap="none" normalizeH="0" baseline="0" smtClean="0">
                          <a:ln>
                            <a:noFill/>
                          </a:ln>
                          <a:solidFill>
                            <a:schemeClr val="tx1"/>
                          </a:solidFill>
                          <a:effectLst/>
                          <a:latin typeface="Arial" pitchFamily="34" charset="0"/>
                          <a:ea typeface="ＭＳ Ｐゴシック" pitchFamily="34" charset="-128"/>
                        </a:rPr>
                        <a:t>THE MOON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ＭＳ Ｐゴシック" pitchFamily="34" charset="-128"/>
                        </a:rPr>
                        <a:t>How long does it take the Moon to make a complete orbit around Earth?</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ＭＳ Ｐゴシック" pitchFamily="34" charset="-128"/>
                        </a:rPr>
                        <a:t>About 28 days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What causes the moon to be visible only during certain times of the month?</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ＭＳ Ｐゴシック" pitchFamily="34" charset="-128"/>
                        </a:rPr>
                        <a:t>Because as it orbits the Earth it gets placed in between the Earth and the Sun an cannot reflect the Sun</a:t>
                      </a:r>
                      <a:r>
                        <a:rPr kumimoji="0" lang="ja-JP" altLang="en-US" sz="1400" b="1" i="0" u="none" strike="noStrike" cap="none" normalizeH="0" baseline="0" smtClean="0">
                          <a:ln>
                            <a:noFill/>
                          </a:ln>
                          <a:solidFill>
                            <a:schemeClr val="tx1"/>
                          </a:solidFill>
                          <a:effectLst/>
                          <a:latin typeface="Arial" pitchFamily="34" charset="0"/>
                          <a:ea typeface="ＭＳ Ｐゴシック" pitchFamily="34" charset="-128"/>
                        </a:rPr>
                        <a:t>’</a:t>
                      </a:r>
                      <a:r>
                        <a:rPr kumimoji="0" lang="en-US" altLang="ja-JP" sz="1400" b="1" i="0" u="none" strike="noStrike" cap="none" normalizeH="0" baseline="0" smtClean="0">
                          <a:ln>
                            <a:noFill/>
                          </a:ln>
                          <a:solidFill>
                            <a:schemeClr val="tx1"/>
                          </a:solidFill>
                          <a:effectLst/>
                          <a:latin typeface="Arial" pitchFamily="34" charset="0"/>
                          <a:ea typeface="ＭＳ Ｐゴシック" pitchFamily="34" charset="-128"/>
                        </a:rPr>
                        <a:t>s rays off of its surface.</a:t>
                      </a:r>
                      <a:endParaRPr kumimoji="0" lang="en-US" sz="1400" b="1" i="0" u="none" strike="noStrike" cap="none" normalizeH="0" baseline="0" smtClean="0">
                        <a:ln>
                          <a:noFill/>
                        </a:ln>
                        <a:solidFill>
                          <a:schemeClr val="tx1"/>
                        </a:solidFill>
                        <a:effectLst/>
                        <a:latin typeface="Arial" pitchFamily="34" charset="0"/>
                        <a:ea typeface="ＭＳ Ｐゴシック" pitchFamily="34" charset="-128"/>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A group of stars that create a pattern in the night sky are called ___?</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ＭＳ Ｐゴシック" pitchFamily="34" charset="-128"/>
                        </a:rPr>
                        <a:t>CONSTELLATIONS</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200" b="1" i="0" u="none" strike="noStrike" cap="none" normalizeH="0" baseline="0" smtClean="0">
                        <a:ln>
                          <a:noFill/>
                        </a:ln>
                        <a:solidFill>
                          <a:schemeClr val="tx1"/>
                        </a:solidFill>
                        <a:effectLst/>
                        <a:latin typeface="Arial" pitchFamily="34" charset="0"/>
                        <a:ea typeface="ＭＳ Ｐゴシック" pitchFamily="34" charset="-128"/>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1687513">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ea typeface="ＭＳ Ｐゴシック" pitchFamily="34" charset="-128"/>
                        </a:rPr>
                        <a:t>A mass of ice and dust that revolves around the sun and  forms a tail as it gets closer to the sun is a __?</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ea typeface="ＭＳ Ｐゴシック" pitchFamily="34" charset="-128"/>
                        </a:rPr>
                        <a:t>COMET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sp>
        <p:nvSpPr>
          <p:cNvPr id="42007" name="Footer Placeholder 3"/>
          <p:cNvSpPr>
            <a:spLocks noGrp="1"/>
          </p:cNvSpPr>
          <p:nvPr>
            <p:ph type="ftr" sz="quarter" idx="11"/>
          </p:nvPr>
        </p:nvSpPr>
        <p:spPr>
          <a:xfrm>
            <a:off x="0" y="6629400"/>
            <a:ext cx="9144000" cy="228600"/>
          </a:xfrm>
          <a:noFill/>
        </p:spPr>
        <p:txBody>
          <a:bodyPr/>
          <a:lstStyle/>
          <a:p>
            <a:r>
              <a:rPr lang="en-US" sz="900">
                <a:latin typeface="Arial" pitchFamily="34" charset="0"/>
                <a:ea typeface="ＭＳ Ｐゴシック" pitchFamily="34" charset="-128"/>
              </a:rPr>
              <a:t>Created by Tiffany Kinchens for MDCPS school-wide use only. For request please email tlkinchens@dadeschools.net</a:t>
            </a:r>
          </a:p>
        </p:txBody>
      </p:sp>
      <p:sp>
        <p:nvSpPr>
          <p:cNvPr id="2" name="Rectangle 1"/>
          <p:cNvSpPr/>
          <p:nvPr/>
        </p:nvSpPr>
        <p:spPr>
          <a:xfrm>
            <a:off x="1543050" y="76200"/>
            <a:ext cx="5590313" cy="707886"/>
          </a:xfrm>
          <a:prstGeom prst="rect">
            <a:avLst/>
          </a:prstGeom>
          <a:noFill/>
        </p:spPr>
        <p:txBody>
          <a:bodyPr wrap="none">
            <a:spAutoFit/>
          </a:bodyPr>
          <a:lstStyle/>
          <a:p>
            <a:pPr algn="ctr">
              <a:defRPr/>
            </a:pP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mn-ea"/>
              </a:rPr>
              <a:t>Earth In Space &amp; Time</a:t>
            </a:r>
          </a:p>
        </p:txBody>
      </p:sp>
      <p:sp>
        <p:nvSpPr>
          <p:cNvPr id="5" name="Oval 4"/>
          <p:cNvSpPr/>
          <p:nvPr/>
        </p:nvSpPr>
        <p:spPr>
          <a:xfrm>
            <a:off x="2209800" y="2286000"/>
            <a:ext cx="15240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42010" name="Picture 7" descr="C:\Users\275616\AppData\Local\Microsoft\Windows\Temporary Internet Files\Content.IE5\3A1WBBY3\MC910217190[1].wmf"/>
          <p:cNvPicPr>
            <a:picLocks noChangeAspect="1" noChangeArrowheads="1"/>
          </p:cNvPicPr>
          <p:nvPr/>
        </p:nvPicPr>
        <p:blipFill>
          <a:blip r:embed="rId3" cstate="print"/>
          <a:srcRect/>
          <a:stretch>
            <a:fillRect/>
          </a:stretch>
        </p:blipFill>
        <p:spPr bwMode="auto">
          <a:xfrm>
            <a:off x="914400" y="5791200"/>
            <a:ext cx="4038600" cy="685800"/>
          </a:xfrm>
          <a:prstGeom prst="rect">
            <a:avLst/>
          </a:prstGeom>
          <a:noFill/>
          <a:ln w="9525">
            <a:noFill/>
            <a:miter lim="800000"/>
            <a:headEnd/>
            <a:tailEnd/>
          </a:ln>
        </p:spPr>
      </p:pic>
      <p:pic>
        <p:nvPicPr>
          <p:cNvPr id="42011" name="Picture 2"/>
          <p:cNvPicPr>
            <a:picLocks noChangeAspect="1"/>
          </p:cNvPicPr>
          <p:nvPr/>
        </p:nvPicPr>
        <p:blipFill>
          <a:blip r:embed="rId4" cstate="print"/>
          <a:srcRect/>
          <a:stretch>
            <a:fillRect/>
          </a:stretch>
        </p:blipFill>
        <p:spPr bwMode="auto">
          <a:xfrm>
            <a:off x="7086600" y="4267200"/>
            <a:ext cx="1828800" cy="2209800"/>
          </a:xfrm>
          <a:prstGeom prst="rect">
            <a:avLst/>
          </a:prstGeom>
          <a:noFill/>
          <a:ln w="9525">
            <a:noFill/>
            <a:miter lim="800000"/>
            <a:headEnd/>
            <a:tailEnd/>
          </a:ln>
        </p:spPr>
      </p:pic>
      <p:pic>
        <p:nvPicPr>
          <p:cNvPr id="42012" name="Picture 2"/>
          <p:cNvPicPr>
            <a:picLocks noChangeAspect="1"/>
          </p:cNvPicPr>
          <p:nvPr/>
        </p:nvPicPr>
        <p:blipFill>
          <a:blip r:embed="rId5" cstate="print"/>
          <a:srcRect/>
          <a:stretch>
            <a:fillRect/>
          </a:stretch>
        </p:blipFill>
        <p:spPr bwMode="auto">
          <a:xfrm>
            <a:off x="2667000" y="4114800"/>
            <a:ext cx="685800" cy="762000"/>
          </a:xfrm>
          <a:prstGeom prst="rect">
            <a:avLst/>
          </a:prstGeom>
          <a:noFill/>
          <a:ln w="9525">
            <a:noFill/>
            <a:miter lim="800000"/>
            <a:headEnd/>
            <a:tailEnd/>
          </a:ln>
        </p:spPr>
      </p:pic>
      <p:pic>
        <p:nvPicPr>
          <p:cNvPr id="42013" name="Picture 2"/>
          <p:cNvPicPr>
            <a:picLocks noChangeAspect="1"/>
          </p:cNvPicPr>
          <p:nvPr/>
        </p:nvPicPr>
        <p:blipFill>
          <a:blip r:embed="rId6" cstate="print"/>
          <a:srcRect l="28835" t="233" r="-4855" b="1517"/>
          <a:stretch>
            <a:fillRect/>
          </a:stretch>
        </p:blipFill>
        <p:spPr bwMode="auto">
          <a:xfrm>
            <a:off x="5334000" y="2209800"/>
            <a:ext cx="1752600" cy="8382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87" name="Group 39"/>
          <p:cNvGraphicFramePr>
            <a:graphicFrameLocks noGrp="1"/>
          </p:cNvGraphicFramePr>
          <p:nvPr/>
        </p:nvGraphicFramePr>
        <p:xfrm>
          <a:off x="457200" y="762000"/>
          <a:ext cx="8534400" cy="5867401"/>
        </p:xfrm>
        <a:graphic>
          <a:graphicData uri="http://schemas.openxmlformats.org/drawingml/2006/table">
            <a:tbl>
              <a:tblPr/>
              <a:tblGrid>
                <a:gridCol w="3322638"/>
                <a:gridCol w="1554162"/>
                <a:gridCol w="1752600"/>
                <a:gridCol w="1905000"/>
              </a:tblGrid>
              <a:tr h="2303463">
                <a:tc rowSpan="2"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500" b="1" i="0" u="none" strike="noStrike" cap="none" normalizeH="0" baseline="0" smtClean="0">
                        <a:ln>
                          <a:noFill/>
                        </a:ln>
                        <a:solidFill>
                          <a:schemeClr val="tx1"/>
                        </a:solidFill>
                        <a:effectLst/>
                        <a:latin typeface="Arial" pitchFamily="34" charset="0"/>
                        <a:ea typeface="ＭＳ Ｐゴシック" pitchFamily="34" charset="-128"/>
                      </a:endParaRP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How Many Moon Phases are there?</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500" b="1"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Arial" pitchFamily="34" charset="0"/>
                          <a:ea typeface="ＭＳ Ｐゴシック" pitchFamily="34" charset="-128"/>
                        </a:rPr>
                        <a:t>8</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pitchFamily="34" charset="0"/>
                        <a:ea typeface="ＭＳ Ｐゴシック" pitchFamily="34" charset="-128"/>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Arial" pitchFamily="34" charset="0"/>
                          <a:ea typeface="ＭＳ Ｐゴシック" pitchFamily="34" charset="-128"/>
                        </a:rPr>
                        <a:t>What is the only planet that can sustain life?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ea typeface="ＭＳ Ｐゴシック" pitchFamily="34" charset="-128"/>
                        </a:rPr>
                        <a:t>EARTH</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0225">
                <a:tc gridSpan="2" vMerge="1">
                  <a:txBody>
                    <a:bodyPr/>
                    <a:lstStyle/>
                    <a:p>
                      <a:endParaRPr lang="en-US"/>
                    </a:p>
                  </a:txBody>
                  <a:tcPr/>
                </a:tc>
                <a:tc hMerge="1"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pitchFamily="34" charset="0"/>
                          <a:ea typeface="ＭＳ Ｐゴシック" pitchFamily="34" charset="-128"/>
                        </a:rPr>
                        <a:t>What determines how </a:t>
                      </a:r>
                      <a:r>
                        <a:rPr kumimoji="0" lang="en-US" sz="1300" b="0" i="0" u="sng" strike="noStrike" cap="none" normalizeH="0" baseline="0" smtClean="0">
                          <a:ln>
                            <a:noFill/>
                          </a:ln>
                          <a:solidFill>
                            <a:schemeClr val="tx1"/>
                          </a:solidFill>
                          <a:effectLst/>
                          <a:latin typeface="Arial" pitchFamily="34" charset="0"/>
                          <a:ea typeface="ＭＳ Ｐゴシック" pitchFamily="34" charset="-128"/>
                        </a:rPr>
                        <a:t>BRIGHT</a:t>
                      </a:r>
                      <a:r>
                        <a:rPr kumimoji="0" lang="en-US" sz="1300" b="0" i="0" u="none" strike="noStrike" cap="none" normalizeH="0" baseline="0" smtClean="0">
                          <a:ln>
                            <a:noFill/>
                          </a:ln>
                          <a:solidFill>
                            <a:schemeClr val="tx1"/>
                          </a:solidFill>
                          <a:effectLst/>
                          <a:latin typeface="Arial" pitchFamily="34" charset="0"/>
                          <a:ea typeface="ＭＳ Ｐゴシック" pitchFamily="34" charset="-128"/>
                        </a:rPr>
                        <a:t> a star looks in the night sky?</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ＭＳ Ｐゴシック" pitchFamily="34" charset="-128"/>
                        </a:rPr>
                        <a:t>IT</a:t>
                      </a:r>
                      <a:r>
                        <a:rPr kumimoji="0" lang="en-US" altLang="en-US" sz="1600" b="1" i="0" u="none" strike="noStrike" cap="none" normalizeH="0" baseline="0" smtClean="0">
                          <a:ln>
                            <a:noFill/>
                          </a:ln>
                          <a:solidFill>
                            <a:schemeClr val="tx1"/>
                          </a:solidFill>
                          <a:effectLst/>
                          <a:latin typeface="Arial" pitchFamily="34" charset="0"/>
                          <a:ea typeface="ＭＳ Ｐゴシック" pitchFamily="34" charset="-128"/>
                        </a:rPr>
                        <a:t>’</a:t>
                      </a:r>
                      <a:r>
                        <a:rPr kumimoji="0" lang="en-US" sz="1600" b="1" i="0" u="none" strike="noStrike" cap="none" normalizeH="0" baseline="0" smtClean="0">
                          <a:ln>
                            <a:noFill/>
                          </a:ln>
                          <a:solidFill>
                            <a:schemeClr val="tx1"/>
                          </a:solidFill>
                          <a:effectLst/>
                          <a:latin typeface="Arial" pitchFamily="34" charset="0"/>
                          <a:ea typeface="ＭＳ Ｐゴシック" pitchFamily="34" charset="-128"/>
                        </a:rPr>
                        <a:t>S DISTANCE FROM EARTH</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pitchFamily="34" charset="0"/>
                          <a:ea typeface="ＭＳ Ｐゴシック" pitchFamily="34" charset="-128"/>
                        </a:rPr>
                        <a:t>Objects made of rock and metal that orbit the sun are called?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ea typeface="ＭＳ Ｐゴシック" pitchFamily="34" charset="-128"/>
                        </a:rPr>
                        <a:t>ASTEROIDS</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63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ＭＳ Ｐゴシック" pitchFamily="34" charset="-128"/>
                        </a:rPr>
                        <a:t>What do we receive as a result of Earth ROTATING on it</a:t>
                      </a:r>
                      <a:r>
                        <a:rPr kumimoji="0" lang="en-US" altLang="en-US" sz="1200" b="0" i="0" u="none" strike="noStrike" cap="none" normalizeH="0" baseline="0" smtClean="0">
                          <a:ln>
                            <a:noFill/>
                          </a:ln>
                          <a:solidFill>
                            <a:schemeClr val="tx1"/>
                          </a:solidFill>
                          <a:effectLst/>
                          <a:latin typeface="Arial" pitchFamily="34" charset="0"/>
                          <a:ea typeface="ＭＳ Ｐゴシック" pitchFamily="34" charset="-128"/>
                        </a:rPr>
                        <a:t>’</a:t>
                      </a:r>
                      <a:r>
                        <a:rPr kumimoji="0" lang="en-US" sz="1200" b="0" i="0" u="none" strike="noStrike" cap="none" normalizeH="0" baseline="0" smtClean="0">
                          <a:ln>
                            <a:noFill/>
                          </a:ln>
                          <a:solidFill>
                            <a:schemeClr val="tx1"/>
                          </a:solidFill>
                          <a:effectLst/>
                          <a:latin typeface="Arial" pitchFamily="34" charset="0"/>
                          <a:ea typeface="ＭＳ Ｐゴシック" pitchFamily="34" charset="-128"/>
                        </a:rPr>
                        <a:t>s axis?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ea typeface="ＭＳ Ｐゴシック" pitchFamily="34" charset="-128"/>
                        </a:rPr>
                        <a:t>DAY &amp; NIGHT</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What separates the inner planets from the outer planets?</a:t>
                      </a:r>
                      <a:endParaRPr kumimoji="0" lang="en-US" sz="800" b="0"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ＭＳ Ｐゴシック" pitchFamily="34" charset="-128"/>
                        </a:rPr>
                        <a:t>THE ASTEROID BELT</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900" b="0" i="0" u="none" strike="noStrike" cap="none" normalizeH="0" baseline="0" smtClean="0">
                        <a:ln>
                          <a:noFill/>
                        </a:ln>
                        <a:solidFill>
                          <a:schemeClr val="tx1"/>
                        </a:solidFill>
                        <a:effectLst/>
                        <a:latin typeface="Arial" pitchFamily="34" charset="0"/>
                        <a:ea typeface="ＭＳ Ｐゴシック" pitchFamily="34" charset="-128"/>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bl>
          </a:graphicData>
        </a:graphic>
      </p:graphicFrame>
      <p:sp>
        <p:nvSpPr>
          <p:cNvPr id="44050" name="Footer Placeholder 3"/>
          <p:cNvSpPr>
            <a:spLocks noGrp="1"/>
          </p:cNvSpPr>
          <p:nvPr>
            <p:ph type="ftr" sz="quarter" idx="11"/>
          </p:nvPr>
        </p:nvSpPr>
        <p:spPr>
          <a:xfrm>
            <a:off x="0" y="6629400"/>
            <a:ext cx="9144000" cy="228600"/>
          </a:xfrm>
          <a:noFill/>
        </p:spPr>
        <p:txBody>
          <a:bodyPr/>
          <a:lstStyle/>
          <a:p>
            <a:r>
              <a:rPr lang="en-US" sz="900">
                <a:latin typeface="Arial" pitchFamily="34" charset="0"/>
                <a:ea typeface="ＭＳ Ｐゴシック" pitchFamily="34" charset="-128"/>
              </a:rPr>
              <a:t>Created by Tiffany Kinchens for MDCPS school-wide use only. For request please email tlkinchens@dadeschools.net</a:t>
            </a:r>
          </a:p>
        </p:txBody>
      </p:sp>
      <p:sp>
        <p:nvSpPr>
          <p:cNvPr id="2" name="Rectangle 1"/>
          <p:cNvSpPr/>
          <p:nvPr/>
        </p:nvSpPr>
        <p:spPr>
          <a:xfrm>
            <a:off x="1543050" y="76200"/>
            <a:ext cx="5590313" cy="707886"/>
          </a:xfrm>
          <a:prstGeom prst="rect">
            <a:avLst/>
          </a:prstGeom>
          <a:noFill/>
        </p:spPr>
        <p:txBody>
          <a:bodyPr wrap="none">
            <a:spAutoFit/>
          </a:bodyPr>
          <a:lstStyle/>
          <a:p>
            <a:pPr algn="ctr">
              <a:defRPr/>
            </a:pP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mn-ea"/>
              </a:rPr>
              <a:t>Earth In Space &amp; Time</a:t>
            </a:r>
          </a:p>
        </p:txBody>
      </p:sp>
      <p:pic>
        <p:nvPicPr>
          <p:cNvPr id="44052" name="Picture 2" descr="http://gulfoilspillsupport.com/caspharma/Heparin-Testing/moon-phases-diagram-for-kids-i18.jpg"/>
          <p:cNvPicPr>
            <a:picLocks noChangeAspect="1" noChangeArrowheads="1"/>
          </p:cNvPicPr>
          <p:nvPr/>
        </p:nvPicPr>
        <p:blipFill>
          <a:blip r:embed="rId3" cstate="print"/>
          <a:srcRect b="7217"/>
          <a:stretch>
            <a:fillRect/>
          </a:stretch>
        </p:blipFill>
        <p:spPr bwMode="auto">
          <a:xfrm>
            <a:off x="533400" y="838200"/>
            <a:ext cx="4648200" cy="3886200"/>
          </a:xfrm>
          <a:prstGeom prst="rect">
            <a:avLst/>
          </a:prstGeom>
          <a:noFill/>
          <a:ln w="9525">
            <a:noFill/>
            <a:miter lim="800000"/>
            <a:headEnd/>
            <a:tailEnd/>
          </a:ln>
        </p:spPr>
      </p:pic>
      <p:pic>
        <p:nvPicPr>
          <p:cNvPr id="44053" name="Picture 2"/>
          <p:cNvPicPr>
            <a:picLocks noChangeAspect="1"/>
          </p:cNvPicPr>
          <p:nvPr/>
        </p:nvPicPr>
        <p:blipFill>
          <a:blip r:embed="rId4" cstate="print"/>
          <a:srcRect/>
          <a:stretch>
            <a:fillRect/>
          </a:stretch>
        </p:blipFill>
        <p:spPr bwMode="auto">
          <a:xfrm>
            <a:off x="7543800" y="1905000"/>
            <a:ext cx="1066800" cy="1066800"/>
          </a:xfrm>
          <a:prstGeom prst="rect">
            <a:avLst/>
          </a:prstGeom>
          <a:noFill/>
          <a:ln w="9525">
            <a:noFill/>
            <a:miter lim="800000"/>
            <a:headEnd/>
            <a:tailEnd/>
          </a:ln>
        </p:spPr>
      </p:pic>
      <p:pic>
        <p:nvPicPr>
          <p:cNvPr id="44054" name="Picture 3"/>
          <p:cNvPicPr>
            <a:picLocks noChangeAspect="1"/>
          </p:cNvPicPr>
          <p:nvPr/>
        </p:nvPicPr>
        <p:blipFill>
          <a:blip r:embed="rId5" cstate="print"/>
          <a:srcRect/>
          <a:stretch>
            <a:fillRect/>
          </a:stretch>
        </p:blipFill>
        <p:spPr bwMode="auto">
          <a:xfrm>
            <a:off x="7620000" y="4038600"/>
            <a:ext cx="762000" cy="685800"/>
          </a:xfrm>
          <a:prstGeom prst="rect">
            <a:avLst/>
          </a:prstGeom>
          <a:noFill/>
          <a:ln w="9525">
            <a:noFill/>
            <a:miter lim="800000"/>
            <a:headEnd/>
            <a:tailEnd/>
          </a:ln>
        </p:spPr>
      </p:pic>
      <p:pic>
        <p:nvPicPr>
          <p:cNvPr id="44055" name="Picture 4"/>
          <p:cNvPicPr>
            <a:picLocks noChangeAspect="1"/>
          </p:cNvPicPr>
          <p:nvPr/>
        </p:nvPicPr>
        <p:blipFill>
          <a:blip r:embed="rId6" cstate="print"/>
          <a:srcRect/>
          <a:stretch>
            <a:fillRect/>
          </a:stretch>
        </p:blipFill>
        <p:spPr bwMode="auto">
          <a:xfrm>
            <a:off x="533400" y="5638800"/>
            <a:ext cx="3124200" cy="914400"/>
          </a:xfrm>
          <a:prstGeom prst="rect">
            <a:avLst/>
          </a:prstGeom>
          <a:noFill/>
          <a:ln w="9525">
            <a:noFill/>
            <a:miter lim="800000"/>
            <a:headEnd/>
            <a:tailEnd/>
          </a:ln>
        </p:spPr>
      </p:pic>
      <p:pic>
        <p:nvPicPr>
          <p:cNvPr id="44056" name="Picture 5"/>
          <p:cNvPicPr>
            <a:picLocks noChangeAspect="1"/>
          </p:cNvPicPr>
          <p:nvPr/>
        </p:nvPicPr>
        <p:blipFill>
          <a:blip r:embed="rId7" cstate="print"/>
          <a:srcRect b="5310"/>
          <a:stretch>
            <a:fillRect/>
          </a:stretch>
        </p:blipFill>
        <p:spPr bwMode="auto">
          <a:xfrm>
            <a:off x="4876800" y="5410200"/>
            <a:ext cx="3200400" cy="12192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87" name="Group 39"/>
          <p:cNvGraphicFramePr>
            <a:graphicFrameLocks noGrp="1"/>
          </p:cNvGraphicFramePr>
          <p:nvPr/>
        </p:nvGraphicFramePr>
        <p:xfrm>
          <a:off x="152400" y="762000"/>
          <a:ext cx="8839200" cy="2365375"/>
        </p:xfrm>
        <a:graphic>
          <a:graphicData uri="http://schemas.openxmlformats.org/drawingml/2006/table">
            <a:tbl>
              <a:tblPr/>
              <a:tblGrid>
                <a:gridCol w="3441700"/>
                <a:gridCol w="3424238"/>
                <a:gridCol w="1973262"/>
              </a:tblGrid>
              <a:tr h="23653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When are Earth</a:t>
                      </a:r>
                      <a:r>
                        <a:rPr kumimoji="0" lang="ja-JP" altLang="en-US" sz="1400" b="0" i="0" u="none" strike="noStrike" cap="none" normalizeH="0" baseline="0" smtClean="0">
                          <a:ln>
                            <a:noFill/>
                          </a:ln>
                          <a:solidFill>
                            <a:schemeClr val="tx1"/>
                          </a:solidFill>
                          <a:effectLst/>
                          <a:latin typeface="Arial" pitchFamily="34" charset="0"/>
                          <a:ea typeface="ＭＳ Ｐゴシック" pitchFamily="34" charset="-128"/>
                        </a:rPr>
                        <a:t>’</a:t>
                      </a:r>
                      <a:r>
                        <a:rPr kumimoji="0" lang="en-US" altLang="ja-JP" sz="1400" b="0" i="0" u="none" strike="noStrike" cap="none" normalizeH="0" baseline="0" smtClean="0">
                          <a:ln>
                            <a:noFill/>
                          </a:ln>
                          <a:solidFill>
                            <a:schemeClr val="tx1"/>
                          </a:solidFill>
                          <a:effectLst/>
                          <a:latin typeface="Arial" pitchFamily="34" charset="0"/>
                          <a:ea typeface="ＭＳ Ｐゴシック" pitchFamily="34" charset="-128"/>
                        </a:rPr>
                        <a:t>s days longer?</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ＭＳ Ｐゴシック" pitchFamily="34" charset="-128"/>
                        </a:rPr>
                        <a:t>During the SUMMER because there is more direct sunlight</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When are Earth days shorter?</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ＭＳ Ｐゴシック" pitchFamily="34" charset="-128"/>
                        </a:rPr>
                        <a:t>During the WINTER because there is less direct sunlight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ea typeface="ＭＳ Ｐゴシック" pitchFamily="34" charset="-128"/>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What is the shape of the Milky Way Galaxy?</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ea typeface="ＭＳ Ｐゴシック" pitchFamily="34" charset="-128"/>
                        </a:rPr>
                        <a:t>SPIRAL</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6091" name="Footer Placeholder 3"/>
          <p:cNvSpPr>
            <a:spLocks noGrp="1"/>
          </p:cNvSpPr>
          <p:nvPr>
            <p:ph type="ftr" sz="quarter" idx="11"/>
          </p:nvPr>
        </p:nvSpPr>
        <p:spPr>
          <a:xfrm>
            <a:off x="0" y="6629400"/>
            <a:ext cx="9144000" cy="228600"/>
          </a:xfrm>
          <a:noFill/>
        </p:spPr>
        <p:txBody>
          <a:bodyPr/>
          <a:lstStyle/>
          <a:p>
            <a:r>
              <a:rPr lang="en-US" sz="900">
                <a:latin typeface="Arial" pitchFamily="34" charset="0"/>
                <a:ea typeface="ＭＳ Ｐゴシック" pitchFamily="34" charset="-128"/>
              </a:rPr>
              <a:t>Created by Tiffany Kinchens for MDCPS school-wide use only. For request please email tlkinchens@dadeschools.net</a:t>
            </a:r>
          </a:p>
        </p:txBody>
      </p:sp>
      <p:sp>
        <p:nvSpPr>
          <p:cNvPr id="2" name="Rectangle 1"/>
          <p:cNvSpPr/>
          <p:nvPr/>
        </p:nvSpPr>
        <p:spPr>
          <a:xfrm>
            <a:off x="1543050" y="76200"/>
            <a:ext cx="5590313" cy="707886"/>
          </a:xfrm>
          <a:prstGeom prst="rect">
            <a:avLst/>
          </a:prstGeom>
          <a:noFill/>
        </p:spPr>
        <p:txBody>
          <a:bodyPr wrap="none">
            <a:spAutoFit/>
          </a:bodyPr>
          <a:lstStyle/>
          <a:p>
            <a:pPr algn="ctr">
              <a:defRPr/>
            </a:pP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mn-ea"/>
              </a:rPr>
              <a:t>Earth In Space &amp; Time</a:t>
            </a:r>
          </a:p>
        </p:txBody>
      </p:sp>
      <p:sp>
        <p:nvSpPr>
          <p:cNvPr id="46093" name="TextBox 2"/>
          <p:cNvSpPr txBox="1">
            <a:spLocks noChangeArrowheads="1"/>
          </p:cNvSpPr>
          <p:nvPr/>
        </p:nvSpPr>
        <p:spPr bwMode="auto">
          <a:xfrm>
            <a:off x="-1701800" y="4394200"/>
            <a:ext cx="184150" cy="369888"/>
          </a:xfrm>
          <a:prstGeom prst="rect">
            <a:avLst/>
          </a:prstGeom>
          <a:noFill/>
          <a:ln w="9525">
            <a:noFill/>
            <a:miter lim="800000"/>
            <a:headEnd/>
            <a:tailEnd/>
          </a:ln>
        </p:spPr>
        <p:txBody>
          <a:bodyPr wrap="none">
            <a:spAutoFit/>
          </a:bodyPr>
          <a:lstStyle/>
          <a:p>
            <a:endParaRPr lang="en-US"/>
          </a:p>
        </p:txBody>
      </p:sp>
      <p:sp>
        <p:nvSpPr>
          <p:cNvPr id="6" name="Rectangle 5"/>
          <p:cNvSpPr/>
          <p:nvPr/>
        </p:nvSpPr>
        <p:spPr>
          <a:xfrm>
            <a:off x="1752600" y="3200400"/>
            <a:ext cx="6019800" cy="646331"/>
          </a:xfrm>
          <a:prstGeom prst="rect">
            <a:avLst/>
          </a:prstGeom>
          <a:noFill/>
        </p:spPr>
        <p:txBody>
          <a:bodyPr>
            <a:spAutoFit/>
          </a:bodyPr>
          <a:lstStyle/>
          <a:p>
            <a:pPr algn="ctr">
              <a:defRPr/>
            </a:pP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mn-ea"/>
              </a:rPr>
              <a:t>Earth’s Structures</a:t>
            </a:r>
          </a:p>
        </p:txBody>
      </p:sp>
      <p:graphicFrame>
        <p:nvGraphicFramePr>
          <p:cNvPr id="7" name="Group 39"/>
          <p:cNvGraphicFramePr>
            <a:graphicFrameLocks noGrp="1"/>
          </p:cNvGraphicFramePr>
          <p:nvPr/>
        </p:nvGraphicFramePr>
        <p:xfrm>
          <a:off x="277813" y="3886200"/>
          <a:ext cx="8713787" cy="2593975"/>
        </p:xfrm>
        <a:graphic>
          <a:graphicData uri="http://schemas.openxmlformats.org/drawingml/2006/table">
            <a:tbl>
              <a:tblPr/>
              <a:tblGrid>
                <a:gridCol w="3226988"/>
                <a:gridCol w="3124427"/>
                <a:gridCol w="2362372"/>
              </a:tblGrid>
              <a:tr h="2593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ＭＳ Ｐゴシック" charset="0"/>
                          <a:cs typeface="ＭＳ Ｐゴシック" charset="0"/>
                        </a:rPr>
                        <a:t>How shiny or dull a mineral looks describes its ___?</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charset="0"/>
                          <a:cs typeface="ＭＳ Ｐゴシック" charset="0"/>
                        </a:rPr>
                        <a:t>LUSTER</a:t>
                      </a:r>
                      <a:endParaRPr kumimoji="0" lang="en-US" sz="2000" b="1" i="0" u="none" strike="noStrike" cap="none" normalizeH="0" baseline="0" dirty="0">
                        <a:ln>
                          <a:noFill/>
                        </a:ln>
                        <a:solidFill>
                          <a:schemeClr val="tx1"/>
                        </a:solidFill>
                        <a:effectLst/>
                        <a:latin typeface="Arial" charset="0"/>
                        <a:ea typeface="ＭＳ Ｐゴシック" charset="0"/>
                        <a:cs typeface="ＭＳ Ｐゴシック" charset="0"/>
                      </a:endParaRPr>
                    </a:p>
                  </a:txBody>
                  <a:tcPr marL="91447" marR="91447"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1800" kern="1200" dirty="0" smtClean="0">
                          <a:solidFill>
                            <a:schemeClr val="tx1"/>
                          </a:solidFill>
                          <a:latin typeface="+mn-lt"/>
                          <a:ea typeface="+mn-ea"/>
                          <a:cs typeface="+mn-cs"/>
                        </a:rPr>
                        <a:t>The color of a mineral when it is crushed to a powder is</a:t>
                      </a:r>
                      <a:r>
                        <a:rPr lang="en-US" sz="1800" kern="1200" baseline="0" dirty="0" smtClean="0">
                          <a:solidFill>
                            <a:schemeClr val="tx1"/>
                          </a:solidFill>
                          <a:latin typeface="+mn-lt"/>
                          <a:ea typeface="+mn-ea"/>
                          <a:cs typeface="+mn-cs"/>
                        </a:rPr>
                        <a:t> its __?</a:t>
                      </a:r>
                      <a:endParaRPr kumimoji="0" lang="en-US" sz="1800" b="1" i="0" u="none" strike="noStrike" kern="1200" cap="none" normalizeH="0" baseline="0" dirty="0" smtClean="0">
                        <a:ln>
                          <a:noFill/>
                        </a:ln>
                        <a:solidFill>
                          <a:schemeClr val="tx1"/>
                        </a:solidFill>
                        <a:effectLst/>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kern="1200" cap="none" normalizeH="0" baseline="0" dirty="0" smtClean="0">
                          <a:ln>
                            <a:noFill/>
                          </a:ln>
                          <a:solidFill>
                            <a:schemeClr val="tx1"/>
                          </a:solidFill>
                          <a:effectLst/>
                          <a:latin typeface="+mn-lt"/>
                          <a:ea typeface="+mn-ea"/>
                          <a:cs typeface="+mn-cs"/>
                        </a:rPr>
                        <a:t>STREAK</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a typeface="ＭＳ Ｐゴシック" charset="0"/>
                        <a:cs typeface="ＭＳ Ｐゴシック" charset="0"/>
                      </a:endParaRPr>
                    </a:p>
                  </a:txBody>
                  <a:tcPr marL="91447" marR="91447"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Arial" charset="0"/>
                          <a:ea typeface="ＭＳ Ｐゴシック" charset="0"/>
                          <a:cs typeface="ＭＳ Ｐゴシック" charset="0"/>
                        </a:rPr>
                        <a:t>The shape and smoothness of the mineral after it breaks is called_?</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charset="0"/>
                          <a:cs typeface="ＭＳ Ｐゴシック" charset="0"/>
                        </a:rPr>
                        <a:t>CLEAVAGE</a:t>
                      </a:r>
                      <a:endParaRPr kumimoji="0" lang="en-US" sz="2000" b="1" i="0" u="none" strike="noStrike" cap="none" normalizeH="0" baseline="0" dirty="0">
                        <a:ln>
                          <a:noFill/>
                        </a:ln>
                        <a:solidFill>
                          <a:schemeClr val="tx1"/>
                        </a:solidFill>
                        <a:effectLst/>
                        <a:latin typeface="Arial" charset="0"/>
                        <a:ea typeface="ＭＳ Ｐゴシック" charset="0"/>
                        <a:cs typeface="ＭＳ Ｐゴシック" charset="0"/>
                      </a:endParaRPr>
                    </a:p>
                  </a:txBody>
                  <a:tcPr marL="91447" marR="91447"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46105" name="Picture 2"/>
          <p:cNvPicPr>
            <a:picLocks noChangeAspect="1"/>
          </p:cNvPicPr>
          <p:nvPr/>
        </p:nvPicPr>
        <p:blipFill>
          <a:blip r:embed="rId3" cstate="print"/>
          <a:srcRect/>
          <a:stretch>
            <a:fillRect/>
          </a:stretch>
        </p:blipFill>
        <p:spPr bwMode="auto">
          <a:xfrm>
            <a:off x="304800" y="4953000"/>
            <a:ext cx="1676400" cy="1485900"/>
          </a:xfrm>
          <a:prstGeom prst="rect">
            <a:avLst/>
          </a:prstGeom>
          <a:noFill/>
          <a:ln w="9525">
            <a:noFill/>
            <a:miter lim="800000"/>
            <a:headEnd/>
            <a:tailEnd/>
          </a:ln>
        </p:spPr>
      </p:pic>
      <p:pic>
        <p:nvPicPr>
          <p:cNvPr id="46106" name="Picture 3"/>
          <p:cNvPicPr>
            <a:picLocks noChangeAspect="1"/>
          </p:cNvPicPr>
          <p:nvPr/>
        </p:nvPicPr>
        <p:blipFill>
          <a:blip r:embed="rId4" cstate="print"/>
          <a:srcRect/>
          <a:stretch>
            <a:fillRect/>
          </a:stretch>
        </p:blipFill>
        <p:spPr bwMode="auto">
          <a:xfrm>
            <a:off x="1981200" y="5410200"/>
            <a:ext cx="1447800" cy="1003300"/>
          </a:xfrm>
          <a:prstGeom prst="rect">
            <a:avLst/>
          </a:prstGeom>
          <a:noFill/>
          <a:ln w="9525">
            <a:noFill/>
            <a:miter lim="800000"/>
            <a:headEnd/>
            <a:tailEnd/>
          </a:ln>
        </p:spPr>
      </p:pic>
      <p:pic>
        <p:nvPicPr>
          <p:cNvPr id="46107" name="Picture 4"/>
          <p:cNvPicPr>
            <a:picLocks noChangeAspect="1"/>
          </p:cNvPicPr>
          <p:nvPr/>
        </p:nvPicPr>
        <p:blipFill>
          <a:blip r:embed="rId5" cstate="print"/>
          <a:srcRect/>
          <a:stretch>
            <a:fillRect/>
          </a:stretch>
        </p:blipFill>
        <p:spPr bwMode="auto">
          <a:xfrm>
            <a:off x="6705600" y="5334000"/>
            <a:ext cx="2286000" cy="1117600"/>
          </a:xfrm>
          <a:prstGeom prst="rect">
            <a:avLst/>
          </a:prstGeom>
          <a:noFill/>
          <a:ln w="9525">
            <a:noFill/>
            <a:miter lim="800000"/>
            <a:headEnd/>
            <a:tailEnd/>
          </a:ln>
        </p:spPr>
      </p:pic>
      <p:pic>
        <p:nvPicPr>
          <p:cNvPr id="46108" name="Picture 7"/>
          <p:cNvPicPr>
            <a:picLocks noChangeAspect="1"/>
          </p:cNvPicPr>
          <p:nvPr/>
        </p:nvPicPr>
        <p:blipFill>
          <a:blip r:embed="rId6" cstate="print"/>
          <a:srcRect/>
          <a:stretch>
            <a:fillRect/>
          </a:stretch>
        </p:blipFill>
        <p:spPr bwMode="auto">
          <a:xfrm>
            <a:off x="3733800" y="5181600"/>
            <a:ext cx="2667000" cy="1274763"/>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87" name="Group 39"/>
          <p:cNvGraphicFramePr>
            <a:graphicFrameLocks noGrp="1"/>
          </p:cNvGraphicFramePr>
          <p:nvPr/>
        </p:nvGraphicFramePr>
        <p:xfrm>
          <a:off x="457200" y="990600"/>
          <a:ext cx="8534400" cy="5522968"/>
        </p:xfrm>
        <a:graphic>
          <a:graphicData uri="http://schemas.openxmlformats.org/drawingml/2006/table">
            <a:tbl>
              <a:tblPr/>
              <a:tblGrid>
                <a:gridCol w="2844800"/>
                <a:gridCol w="2844800"/>
                <a:gridCol w="2844800"/>
              </a:tblGrid>
              <a:tr h="1676373">
                <a:tc>
                  <a:txBody>
                    <a:bodyPr/>
                    <a:lstStyle/>
                    <a:p>
                      <a:pPr algn="ctr"/>
                      <a:r>
                        <a:rPr lang="en-US" sz="1600" dirty="0" smtClean="0"/>
                        <a:t>What are the three categories of rocks?</a:t>
                      </a:r>
                    </a:p>
                    <a:p>
                      <a:endParaRPr lang="en-US" sz="1800" dirty="0" smtClean="0"/>
                    </a:p>
                    <a:p>
                      <a:pPr marL="285750" indent="-285750">
                        <a:buFont typeface="Arial"/>
                        <a:buChar char="•"/>
                      </a:pPr>
                      <a:r>
                        <a:rPr lang="en-US" sz="1800" b="1" dirty="0" smtClean="0"/>
                        <a:t>IGNEOUS</a:t>
                      </a:r>
                    </a:p>
                    <a:p>
                      <a:pPr marL="285750" indent="-285750">
                        <a:buFont typeface="Arial"/>
                        <a:buChar char="•"/>
                      </a:pPr>
                      <a:r>
                        <a:rPr lang="en-US" sz="1800" b="1" dirty="0" smtClean="0"/>
                        <a:t>SEDIMENTARY</a:t>
                      </a:r>
                    </a:p>
                    <a:p>
                      <a:pPr marL="285750" indent="-285750">
                        <a:buFont typeface="Arial"/>
                        <a:buChar char="•"/>
                      </a:pPr>
                      <a:r>
                        <a:rPr lang="en-US" sz="1800" b="1" dirty="0" smtClean="0"/>
                        <a:t>METAMORPHIC</a:t>
                      </a:r>
                      <a:endParaRPr lang="en-US" sz="1800" b="1" dirty="0"/>
                    </a:p>
                  </a:txBody>
                  <a:tcPr marT="45715" marB="4571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indent="0">
                        <a:buFont typeface="Arial"/>
                        <a:buNone/>
                      </a:pPr>
                      <a:r>
                        <a:rPr lang="en-US" sz="1400" dirty="0" smtClean="0"/>
                        <a:t>Rocks</a:t>
                      </a:r>
                      <a:r>
                        <a:rPr lang="en-US" sz="1400" baseline="0" dirty="0" smtClean="0"/>
                        <a:t> that are formed from when molten rock (lava or magma) cools and forms crystals are __?</a:t>
                      </a:r>
                    </a:p>
                    <a:p>
                      <a:pPr marL="0" indent="0">
                        <a:buFont typeface="Arial"/>
                        <a:buNone/>
                      </a:pPr>
                      <a:endParaRPr lang="en-US" sz="1400" baseline="0" dirty="0" smtClean="0"/>
                    </a:p>
                    <a:p>
                      <a:pPr marL="285750" indent="-285750">
                        <a:buFont typeface="Arial"/>
                        <a:buChar char="•"/>
                      </a:pPr>
                      <a:r>
                        <a:rPr lang="en-US" sz="2000" b="1" baseline="0" dirty="0" smtClean="0"/>
                        <a:t>IGNEOUS ROCKS</a:t>
                      </a:r>
                      <a:endParaRPr lang="en-US" sz="2000" b="1" dirty="0"/>
                    </a:p>
                  </a:txBody>
                  <a:tcPr marT="45715" marB="4571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indent="0">
                        <a:buFont typeface="Arial"/>
                        <a:buNone/>
                      </a:pPr>
                      <a:r>
                        <a:rPr lang="en-US" sz="1400" dirty="0" smtClean="0"/>
                        <a:t>Rocks made from the transformation of one type</a:t>
                      </a:r>
                      <a:r>
                        <a:rPr lang="en-US" sz="1400" baseline="0" dirty="0" smtClean="0"/>
                        <a:t> of rock to another under intense heat and pressure are called__?</a:t>
                      </a:r>
                    </a:p>
                    <a:p>
                      <a:pPr marL="285750" indent="-285750">
                        <a:buFont typeface="Arial"/>
                        <a:buChar char="•"/>
                      </a:pPr>
                      <a:r>
                        <a:rPr lang="en-US" sz="1800" b="1" baseline="0" dirty="0" smtClean="0"/>
                        <a:t>METAMORPHIC ROCKS</a:t>
                      </a:r>
                      <a:endParaRPr lang="en-US" sz="1800" b="1" dirty="0"/>
                    </a:p>
                  </a:txBody>
                  <a:tcPr marT="45715" marB="4571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25">
                <a:tc>
                  <a:txBody>
                    <a:bodyPr/>
                    <a:lstStyle/>
                    <a:p>
                      <a:r>
                        <a:rPr lang="en-US" sz="1800" dirty="0" smtClean="0"/>
                        <a:t>Rocks made from deposited</a:t>
                      </a:r>
                      <a:r>
                        <a:rPr lang="en-US" sz="1800" baseline="0" dirty="0" smtClean="0"/>
                        <a:t> sediments </a:t>
                      </a:r>
                      <a:r>
                        <a:rPr lang="en-US" sz="1100" baseline="0" dirty="0" smtClean="0"/>
                        <a:t>(bits of rock  and sand) </a:t>
                      </a:r>
                      <a:r>
                        <a:rPr lang="en-US" sz="1600" baseline="0" dirty="0" smtClean="0"/>
                        <a:t>and bits of plants and organic material are called _?</a:t>
                      </a:r>
                    </a:p>
                    <a:p>
                      <a:pPr marL="285750" indent="-285750">
                        <a:buFont typeface="Arial"/>
                        <a:buChar char="•"/>
                      </a:pPr>
                      <a:r>
                        <a:rPr lang="en-US" sz="1800" b="1" baseline="0" dirty="0" smtClean="0"/>
                        <a:t>SEDIMENTARY ROCKS</a:t>
                      </a:r>
                      <a:endParaRPr lang="en-US" sz="1800" b="1" dirty="0"/>
                    </a:p>
                  </a:txBody>
                  <a:tcPr marT="45722" marB="4572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gridSpan="2">
                  <a:txBody>
                    <a:bodyPr/>
                    <a:lstStyle/>
                    <a:p>
                      <a:endParaRPr lang="en-US" sz="1800" dirty="0"/>
                    </a:p>
                  </a:txBody>
                  <a:tcPr marT="45722" marB="4572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lang="en-US" dirty="0"/>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63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ＭＳ Ｐゴシック" charset="0"/>
                          <a:cs typeface="ＭＳ Ｐゴシック" charset="0"/>
                        </a:rPr>
                        <a:t>Three agents of weathering</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endParaRPr>
                    </a:p>
                    <a:p>
                      <a:pPr marL="0" marR="0" lvl="0" indent="0" algn="ctr" defTabSz="914400" rtl="0" eaLnBrk="1" fontAlgn="base" latinLnBrk="0" hangingPunct="1">
                        <a:lnSpc>
                          <a:spcPct val="100000"/>
                        </a:lnSpc>
                        <a:spcBef>
                          <a:spcPct val="20000"/>
                        </a:spcBef>
                        <a:spcAft>
                          <a:spcPct val="0"/>
                        </a:spcAft>
                        <a:buClrTx/>
                        <a:buSzTx/>
                        <a:buFont typeface="Arial" charset="0"/>
                        <a:buChar char="•"/>
                        <a:tabLst/>
                      </a:pPr>
                      <a:r>
                        <a:rPr kumimoji="0" lang="en-US" sz="1800" b="1" i="0" u="none" strike="noStrike" cap="none" normalizeH="0" baseline="0" dirty="0" smtClean="0">
                          <a:ln>
                            <a:noFill/>
                          </a:ln>
                          <a:solidFill>
                            <a:schemeClr val="tx1"/>
                          </a:solidFill>
                          <a:effectLst/>
                          <a:latin typeface="Arial" charset="0"/>
                          <a:ea typeface="ＭＳ Ｐゴシック" charset="0"/>
                          <a:cs typeface="ＭＳ Ｐゴシック" charset="0"/>
                        </a:rPr>
                        <a:t>WIND</a:t>
                      </a:r>
                    </a:p>
                    <a:p>
                      <a:pPr marL="0" marR="0" lvl="0" indent="0" algn="ctr" defTabSz="914400" rtl="0" eaLnBrk="1" fontAlgn="base" latinLnBrk="0" hangingPunct="1">
                        <a:lnSpc>
                          <a:spcPct val="100000"/>
                        </a:lnSpc>
                        <a:spcBef>
                          <a:spcPct val="20000"/>
                        </a:spcBef>
                        <a:spcAft>
                          <a:spcPct val="0"/>
                        </a:spcAft>
                        <a:buClrTx/>
                        <a:buSzTx/>
                        <a:buFont typeface="Arial" charset="0"/>
                        <a:buChar char="•"/>
                        <a:tabLst/>
                      </a:pPr>
                      <a:r>
                        <a:rPr kumimoji="0" lang="en-US" sz="1800" b="1" i="0" u="none" strike="noStrike" cap="none" normalizeH="0" baseline="0" dirty="0" smtClean="0">
                          <a:ln>
                            <a:noFill/>
                          </a:ln>
                          <a:solidFill>
                            <a:schemeClr val="tx1"/>
                          </a:solidFill>
                          <a:effectLst/>
                          <a:latin typeface="Arial" charset="0"/>
                          <a:ea typeface="ＭＳ Ｐゴシック" charset="0"/>
                          <a:cs typeface="ＭＳ Ｐゴシック" charset="0"/>
                        </a:rPr>
                        <a:t>WATER</a:t>
                      </a:r>
                    </a:p>
                    <a:p>
                      <a:pPr marL="0" marR="0" lvl="0" indent="0" algn="ctr" defTabSz="914400" rtl="0" eaLnBrk="1" fontAlgn="base" latinLnBrk="0" hangingPunct="1">
                        <a:lnSpc>
                          <a:spcPct val="100000"/>
                        </a:lnSpc>
                        <a:spcBef>
                          <a:spcPct val="20000"/>
                        </a:spcBef>
                        <a:spcAft>
                          <a:spcPct val="0"/>
                        </a:spcAft>
                        <a:buClrTx/>
                        <a:buSzTx/>
                        <a:buFont typeface="Arial" charset="0"/>
                        <a:buChar char="•"/>
                        <a:tabLst/>
                      </a:pPr>
                      <a:r>
                        <a:rPr kumimoji="0" lang="en-US" sz="1800" b="1" i="0" u="none" strike="noStrike" cap="none" normalizeH="0" baseline="0" dirty="0" smtClean="0">
                          <a:ln>
                            <a:noFill/>
                          </a:ln>
                          <a:solidFill>
                            <a:schemeClr val="tx1"/>
                          </a:solidFill>
                          <a:effectLst/>
                          <a:latin typeface="Arial" charset="0"/>
                          <a:ea typeface="ＭＳ Ｐゴシック" charset="0"/>
                          <a:cs typeface="ＭＳ Ｐゴシック" charset="0"/>
                        </a:rPr>
                        <a:t>SAND</a:t>
                      </a:r>
                    </a:p>
                    <a:p>
                      <a:endParaRPr lang="en-US" sz="1800" dirty="0"/>
                    </a:p>
                  </a:txBody>
                  <a:tcPr marT="45719" marB="4571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vMerge="1">
                  <a:txBody>
                    <a:bodyPr/>
                    <a:lstStyle/>
                    <a:p>
                      <a:endParaRPr lang="en-US" dirty="0"/>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vMerge="1">
                  <a:txBody>
                    <a:bodyPr/>
                    <a:lstStyle/>
                    <a:p>
                      <a:endParaRPr lang="en-US" dirty="0"/>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8144" name="Footer Placeholder 3"/>
          <p:cNvSpPr>
            <a:spLocks noGrp="1"/>
          </p:cNvSpPr>
          <p:nvPr>
            <p:ph type="ftr" sz="quarter" idx="11"/>
          </p:nvPr>
        </p:nvSpPr>
        <p:spPr>
          <a:xfrm>
            <a:off x="0" y="6629400"/>
            <a:ext cx="9144000" cy="228600"/>
          </a:xfrm>
          <a:noFill/>
        </p:spPr>
        <p:txBody>
          <a:bodyPr/>
          <a:lstStyle/>
          <a:p>
            <a:r>
              <a:rPr lang="en-US" sz="900">
                <a:latin typeface="Arial" pitchFamily="34" charset="0"/>
                <a:ea typeface="ＭＳ Ｐゴシック" pitchFamily="34" charset="-128"/>
              </a:rPr>
              <a:t>Created by Tiffany Kinchens for MDCPS school-wide use only. For request please email tlkinchens@dadeschools.net</a:t>
            </a:r>
          </a:p>
        </p:txBody>
      </p:sp>
      <p:sp>
        <p:nvSpPr>
          <p:cNvPr id="2" name="Rectangle 1"/>
          <p:cNvSpPr/>
          <p:nvPr/>
        </p:nvSpPr>
        <p:spPr>
          <a:xfrm>
            <a:off x="2046706" y="76200"/>
            <a:ext cx="4612711" cy="707886"/>
          </a:xfrm>
          <a:prstGeom prst="rect">
            <a:avLst/>
          </a:prstGeom>
          <a:noFill/>
        </p:spPr>
        <p:txBody>
          <a:bodyPr wrap="none">
            <a:spAutoFit/>
          </a:bodyPr>
          <a:lstStyle/>
          <a:p>
            <a:pPr algn="ctr">
              <a:defRPr/>
            </a:pP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mn-ea"/>
              </a:rPr>
              <a:t>Earth’s Structures</a:t>
            </a:r>
          </a:p>
        </p:txBody>
      </p:sp>
      <p:pic>
        <p:nvPicPr>
          <p:cNvPr id="48146" name="Picture 3"/>
          <p:cNvPicPr>
            <a:picLocks noChangeAspect="1"/>
          </p:cNvPicPr>
          <p:nvPr/>
        </p:nvPicPr>
        <p:blipFill>
          <a:blip r:embed="rId3" cstate="print"/>
          <a:srcRect/>
          <a:stretch>
            <a:fillRect/>
          </a:stretch>
        </p:blipFill>
        <p:spPr bwMode="auto">
          <a:xfrm>
            <a:off x="3352800" y="2743200"/>
            <a:ext cx="5562600" cy="32004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87" name="Group 39"/>
          <p:cNvGraphicFramePr>
            <a:graphicFrameLocks noGrp="1"/>
          </p:cNvGraphicFramePr>
          <p:nvPr/>
        </p:nvGraphicFramePr>
        <p:xfrm>
          <a:off x="457200" y="784225"/>
          <a:ext cx="8534400" cy="5800590"/>
        </p:xfrm>
        <a:graphic>
          <a:graphicData uri="http://schemas.openxmlformats.org/drawingml/2006/table">
            <a:tbl>
              <a:tblPr/>
              <a:tblGrid>
                <a:gridCol w="2844800"/>
                <a:gridCol w="2844800"/>
                <a:gridCol w="2844800"/>
              </a:tblGrid>
              <a:tr h="1500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The breaking down of rock or soil through natural forces </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ea typeface="ＭＳ Ｐゴシック" pitchFamily="34" charset="-128"/>
                        </a:rPr>
                        <a:t>WEATHERING</a:t>
                      </a:r>
                    </a:p>
                  </a:txBody>
                  <a:tcPr marT="45718" marB="4571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The movement of rock by gravity, wind, water, or ice is called____?</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ea typeface="ＭＳ Ｐゴシック" pitchFamily="34" charset="-128"/>
                        </a:rPr>
                        <a:t>EROSION</a:t>
                      </a:r>
                    </a:p>
                  </a:txBody>
                  <a:tcPr marT="45718" marB="4571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What are the two types of weathering?</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ＭＳ Ｐゴシック" pitchFamily="34" charset="-128"/>
                        </a:rPr>
                        <a:t>PHYSICAL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1" u="none" strike="noStrike" cap="none" normalizeH="0" baseline="0" smtClean="0">
                          <a:ln>
                            <a:noFill/>
                          </a:ln>
                          <a:solidFill>
                            <a:schemeClr val="tx1"/>
                          </a:solidFill>
                          <a:effectLst/>
                          <a:latin typeface="Arial" pitchFamily="34" charset="0"/>
                          <a:ea typeface="ＭＳ Ｐゴシック" pitchFamily="34" charset="-128"/>
                        </a:rPr>
                        <a:t>(slow process)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ＭＳ Ｐゴシック" pitchFamily="34" charset="-128"/>
                        </a:rPr>
                        <a:t>CHEMICAL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1" u="none" strike="noStrike" cap="none" normalizeH="0" baseline="0" smtClean="0">
                          <a:ln>
                            <a:noFill/>
                          </a:ln>
                          <a:solidFill>
                            <a:schemeClr val="tx1"/>
                          </a:solidFill>
                          <a:effectLst/>
                          <a:latin typeface="Arial" pitchFamily="34" charset="0"/>
                          <a:ea typeface="ＭＳ Ｐゴシック" pitchFamily="34" charset="-128"/>
                        </a:rPr>
                        <a:t>(rapid process)</a:t>
                      </a:r>
                    </a:p>
                  </a:txBody>
                  <a:tcPr marT="45718" marB="4571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510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The building up of sediments from one location to another that creates new landforms</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ea typeface="ＭＳ Ｐゴシック" pitchFamily="34" charset="-128"/>
                        </a:rPr>
                        <a:t>DEPOSITION</a:t>
                      </a:r>
                    </a:p>
                  </a:txBody>
                  <a:tcPr marT="45718" marB="4571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ea typeface="ＭＳ Ｐゴシック" pitchFamily="34" charset="-128"/>
                        </a:rPr>
                        <a:t>When constant water breaks down rock</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300" b="0"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ea typeface="ＭＳ Ｐゴシック" pitchFamily="34" charset="-128"/>
                        </a:rPr>
                        <a:t>PHYSICAL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ea typeface="ＭＳ Ｐゴシック" pitchFamily="34" charset="-128"/>
                        </a:rPr>
                        <a:t>WEATHERING</a:t>
                      </a:r>
                    </a:p>
                  </a:txBody>
                  <a:tcPr marT="45718" marB="4571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ea typeface="ＭＳ Ｐゴシック" pitchFamily="34" charset="-128"/>
                        </a:rPr>
                        <a:t>Types of Physical Weathering</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800" b="1" i="0" u="none" strike="noStrike" cap="none" normalizeH="0" baseline="0" smtClean="0">
                          <a:ln>
                            <a:noFill/>
                          </a:ln>
                          <a:solidFill>
                            <a:schemeClr val="tx1"/>
                          </a:solidFill>
                          <a:effectLst/>
                          <a:latin typeface="Arial" pitchFamily="34" charset="0"/>
                          <a:ea typeface="ＭＳ Ｐゴシック" pitchFamily="34" charset="-128"/>
                        </a:rPr>
                        <a:t>ICE WEDGING</a:t>
                      </a: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800" b="1" i="0" u="none" strike="noStrike" cap="none" normalizeH="0" baseline="0" smtClean="0">
                          <a:ln>
                            <a:noFill/>
                          </a:ln>
                          <a:solidFill>
                            <a:schemeClr val="tx1"/>
                          </a:solidFill>
                          <a:effectLst/>
                          <a:latin typeface="Arial" pitchFamily="34" charset="0"/>
                          <a:ea typeface="ＭＳ Ｐゴシック" pitchFamily="34" charset="-128"/>
                        </a:rPr>
                        <a:t>PLANT ROOTS</a:t>
                      </a: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800" b="1" i="0" u="none" strike="noStrike" cap="none" normalizeH="0" baseline="0" smtClean="0">
                          <a:ln>
                            <a:noFill/>
                          </a:ln>
                          <a:solidFill>
                            <a:schemeClr val="tx1"/>
                          </a:solidFill>
                          <a:effectLst/>
                          <a:latin typeface="Arial" pitchFamily="34" charset="0"/>
                          <a:ea typeface="ＭＳ Ｐゴシック" pitchFamily="34" charset="-128"/>
                        </a:rPr>
                        <a:t>GRAVITY </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pitchFamily="34" charset="0"/>
                        <a:ea typeface="ＭＳ Ｐゴシック" pitchFamily="34" charset="-128"/>
                      </a:endParaRPr>
                    </a:p>
                  </a:txBody>
                  <a:tcPr marT="45718" marB="4571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063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ea typeface="ＭＳ Ｐゴシック" pitchFamily="34" charset="-128"/>
                        </a:rPr>
                        <a:t>How long does it take for weathering to happen?</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ea typeface="ＭＳ Ｐゴシック" pitchFamily="34" charset="-128"/>
                        </a:rPr>
                        <a:t>100 YEARS OR MORE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ＭＳ Ｐゴシック" pitchFamily="34" charset="-128"/>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ROCKS &amp; MINERALS CAN BE CHARACTERIZED BY THE FOLLOWING:</a:t>
                      </a: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600" b="1" i="0" u="none" strike="noStrike" cap="none" normalizeH="0" baseline="0" smtClean="0">
                          <a:ln>
                            <a:noFill/>
                          </a:ln>
                          <a:solidFill>
                            <a:schemeClr val="tx1"/>
                          </a:solidFill>
                          <a:effectLst/>
                          <a:latin typeface="Arial" pitchFamily="34" charset="0"/>
                          <a:ea typeface="ＭＳ Ｐゴシック" pitchFamily="34" charset="-128"/>
                        </a:rPr>
                        <a:t>COLOR</a:t>
                      </a: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600" b="1" i="0" u="none" strike="noStrike" cap="none" normalizeH="0" baseline="0" smtClean="0">
                          <a:ln>
                            <a:noFill/>
                          </a:ln>
                          <a:solidFill>
                            <a:schemeClr val="tx1"/>
                          </a:solidFill>
                          <a:effectLst/>
                          <a:latin typeface="Arial" pitchFamily="34" charset="0"/>
                          <a:ea typeface="ＭＳ Ｐゴシック" pitchFamily="34" charset="-128"/>
                        </a:rPr>
                        <a:t>LUSTER- </a:t>
                      </a:r>
                      <a:r>
                        <a:rPr kumimoji="0" lang="en-US" sz="1200" b="0" i="0" u="none" strike="noStrike" cap="none" normalizeH="0" baseline="0" smtClean="0">
                          <a:ln>
                            <a:noFill/>
                          </a:ln>
                          <a:solidFill>
                            <a:schemeClr val="tx1"/>
                          </a:solidFill>
                          <a:effectLst/>
                          <a:latin typeface="Arial" pitchFamily="34" charset="0"/>
                          <a:ea typeface="ＭＳ Ｐゴシック" pitchFamily="34" charset="-128"/>
                        </a:rPr>
                        <a:t>The way the object looks in direct light</a:t>
                      </a: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 </a:t>
                      </a:r>
                      <a:r>
                        <a:rPr kumimoji="0" lang="en-US" sz="1100" b="0" i="0" u="none" strike="noStrike" cap="none" normalizeH="0" baseline="0" smtClean="0">
                          <a:ln>
                            <a:noFill/>
                          </a:ln>
                          <a:solidFill>
                            <a:schemeClr val="tx1"/>
                          </a:solidFill>
                          <a:effectLst/>
                          <a:latin typeface="Arial" pitchFamily="34" charset="0"/>
                          <a:ea typeface="ＭＳ Ｐゴシック" pitchFamily="34" charset="-128"/>
                        </a:rPr>
                        <a:t>(is it metallic or shiny, dull).</a:t>
                      </a: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600" b="1" i="0" u="none" strike="noStrike" cap="none" normalizeH="0" baseline="0" smtClean="0">
                          <a:ln>
                            <a:noFill/>
                          </a:ln>
                          <a:solidFill>
                            <a:schemeClr val="tx1"/>
                          </a:solidFill>
                          <a:effectLst/>
                          <a:latin typeface="Arial" pitchFamily="34" charset="0"/>
                          <a:ea typeface="ＭＳ Ｐゴシック" pitchFamily="34" charset="-128"/>
                        </a:rPr>
                        <a:t>HARDNESS- </a:t>
                      </a:r>
                      <a:r>
                        <a:rPr kumimoji="0" lang="en-US" sz="1200" b="0" i="0" u="none" strike="noStrike" cap="none" normalizeH="0" baseline="0" smtClean="0">
                          <a:ln>
                            <a:noFill/>
                          </a:ln>
                          <a:solidFill>
                            <a:schemeClr val="tx1"/>
                          </a:solidFill>
                          <a:effectLst/>
                          <a:latin typeface="Arial" pitchFamily="34" charset="0"/>
                          <a:ea typeface="ＭＳ Ｐゴシック" pitchFamily="34" charset="-128"/>
                        </a:rPr>
                        <a:t>What it can scratch &amp; What scratches it</a:t>
                      </a: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600" b="1" i="0" u="none" strike="noStrike" cap="none" normalizeH="0" baseline="0" smtClean="0">
                          <a:ln>
                            <a:noFill/>
                          </a:ln>
                          <a:solidFill>
                            <a:schemeClr val="tx1"/>
                          </a:solidFill>
                          <a:effectLst/>
                          <a:latin typeface="Arial" pitchFamily="34" charset="0"/>
                          <a:ea typeface="ＭＳ Ｐゴシック" pitchFamily="34" charset="-128"/>
                        </a:rPr>
                        <a:t>CLEAVAGE – </a:t>
                      </a:r>
                      <a:r>
                        <a:rPr kumimoji="0" lang="en-US" sz="1200" b="0" i="0" u="none" strike="noStrike" cap="none" normalizeH="0" baseline="0" smtClean="0">
                          <a:ln>
                            <a:noFill/>
                          </a:ln>
                          <a:solidFill>
                            <a:schemeClr val="tx1"/>
                          </a:solidFill>
                          <a:effectLst/>
                          <a:latin typeface="Arial" pitchFamily="34" charset="0"/>
                          <a:ea typeface="ＭＳ Ｐゴシック" pitchFamily="34" charset="-128"/>
                        </a:rPr>
                        <a:t>The shape and smoothness of the mineral after it breaks</a:t>
                      </a: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600" b="1" i="0" u="none" strike="noStrike" cap="none" normalizeH="0" baseline="0" smtClean="0">
                          <a:ln>
                            <a:noFill/>
                          </a:ln>
                          <a:solidFill>
                            <a:schemeClr val="tx1"/>
                          </a:solidFill>
                          <a:effectLst/>
                          <a:latin typeface="Arial" pitchFamily="34" charset="0"/>
                          <a:ea typeface="ＭＳ Ｐゴシック" pitchFamily="34" charset="-128"/>
                        </a:rPr>
                        <a:t>STREAK</a:t>
                      </a:r>
                      <a:endParaRPr kumimoji="0" lang="en-US" sz="1800" b="0" i="0" u="none" strike="noStrike" cap="none" normalizeH="0" baseline="0" smtClean="0">
                        <a:ln>
                          <a:noFill/>
                        </a:ln>
                        <a:solidFill>
                          <a:schemeClr val="tx1"/>
                        </a:solidFill>
                        <a:effectLst/>
                        <a:latin typeface="Arial" pitchFamily="34" charset="0"/>
                        <a:ea typeface="ＭＳ Ｐゴシック" pitchFamily="34" charset="-128"/>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bl>
          </a:graphicData>
        </a:graphic>
      </p:graphicFrame>
      <p:sp>
        <p:nvSpPr>
          <p:cNvPr id="50198" name="Footer Placeholder 3"/>
          <p:cNvSpPr>
            <a:spLocks noGrp="1"/>
          </p:cNvSpPr>
          <p:nvPr>
            <p:ph type="ftr" sz="quarter" idx="11"/>
          </p:nvPr>
        </p:nvSpPr>
        <p:spPr>
          <a:xfrm>
            <a:off x="0" y="6629400"/>
            <a:ext cx="9144000" cy="228600"/>
          </a:xfrm>
          <a:noFill/>
        </p:spPr>
        <p:txBody>
          <a:bodyPr/>
          <a:lstStyle/>
          <a:p>
            <a:r>
              <a:rPr lang="en-US" sz="900">
                <a:latin typeface="Arial" pitchFamily="34" charset="0"/>
                <a:ea typeface="ＭＳ Ｐゴシック" pitchFamily="34" charset="-128"/>
              </a:rPr>
              <a:t>Created by Tiffany Kinchens for MDCPS school-wide use only. For request please email tlkinchens@dadeschools.net</a:t>
            </a:r>
          </a:p>
        </p:txBody>
      </p:sp>
      <p:sp>
        <p:nvSpPr>
          <p:cNvPr id="2" name="Rectangle 1"/>
          <p:cNvSpPr/>
          <p:nvPr/>
        </p:nvSpPr>
        <p:spPr>
          <a:xfrm>
            <a:off x="2046706" y="76200"/>
            <a:ext cx="4612711" cy="707886"/>
          </a:xfrm>
          <a:prstGeom prst="rect">
            <a:avLst/>
          </a:prstGeom>
          <a:noFill/>
        </p:spPr>
        <p:txBody>
          <a:bodyPr wrap="none">
            <a:spAutoFit/>
          </a:bodyPr>
          <a:lstStyle/>
          <a:p>
            <a:pPr algn="ctr">
              <a:defRPr/>
            </a:pP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mn-ea"/>
              </a:rPr>
              <a:t>Earth’s Structures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87" name="Group 39"/>
          <p:cNvGraphicFramePr>
            <a:graphicFrameLocks noGrp="1"/>
          </p:cNvGraphicFramePr>
          <p:nvPr/>
        </p:nvGraphicFramePr>
        <p:xfrm>
          <a:off x="381000" y="722313"/>
          <a:ext cx="8382000" cy="5969000"/>
        </p:xfrm>
        <a:graphic>
          <a:graphicData uri="http://schemas.openxmlformats.org/drawingml/2006/table">
            <a:tbl>
              <a:tblPr/>
              <a:tblGrid>
                <a:gridCol w="2794000"/>
                <a:gridCol w="2794000"/>
                <a:gridCol w="2794000"/>
              </a:tblGrid>
              <a:tr h="281959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rPr>
                        <a:t>75% of the Earth is covered with</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ea typeface="ＭＳ Ｐゴシック" charset="0"/>
                          <a:cs typeface="ＭＳ Ｐゴシック" charset="0"/>
                        </a:rPr>
                        <a:t>WATER</a:t>
                      </a:r>
                    </a:p>
                    <a:p>
                      <a:endParaRPr lang="en-US" sz="1800" dirty="0"/>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400" dirty="0" smtClean="0"/>
                        <a:t>When</a:t>
                      </a:r>
                      <a:r>
                        <a:rPr lang="en-US" sz="1400" baseline="0" dirty="0" smtClean="0"/>
                        <a:t> water freezes in the cracks of rocks causing them to split is called __?</a:t>
                      </a:r>
                    </a:p>
                    <a:p>
                      <a:endParaRPr lang="en-US" sz="1400" baseline="0" dirty="0" smtClean="0"/>
                    </a:p>
                    <a:p>
                      <a:pPr algn="ctr"/>
                      <a:r>
                        <a:rPr lang="en-US" sz="2400" b="1" baseline="0" dirty="0" smtClean="0"/>
                        <a:t>ICE WEDGING</a:t>
                      </a:r>
                    </a:p>
                    <a:p>
                      <a:pPr algn="ctr"/>
                      <a:r>
                        <a:rPr lang="en-US" sz="1100" b="0" baseline="0" dirty="0" smtClean="0"/>
                        <a:t>(Physical Weathering)</a:t>
                      </a:r>
                    </a:p>
                    <a:p>
                      <a:pPr algn="ctr"/>
                      <a:endParaRPr lang="en-US" sz="2000" b="1" baseline="0" dirty="0" smtClean="0"/>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400" dirty="0" smtClean="0"/>
                        <a:t>When plants grow in between rocks causing them to crack and split is call</a:t>
                      </a:r>
                      <a:r>
                        <a:rPr lang="en-US" sz="1400" baseline="0" dirty="0" smtClean="0"/>
                        <a:t>ed __?</a:t>
                      </a:r>
                    </a:p>
                    <a:p>
                      <a:endParaRPr lang="en-US" sz="1400" baseline="0" dirty="0" smtClean="0"/>
                    </a:p>
                    <a:p>
                      <a:pPr algn="ctr"/>
                      <a:r>
                        <a:rPr lang="en-US" sz="2400" b="1" dirty="0" smtClean="0"/>
                        <a:t>PLANT ROOTS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0" baseline="0" dirty="0" smtClean="0"/>
                        <a:t>(Physical Weathering)</a:t>
                      </a:r>
                    </a:p>
                    <a:p>
                      <a:endParaRPr lang="en-US" sz="1400" dirty="0"/>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14940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Give an example of a sediment </a:t>
                      </a:r>
                      <a:r>
                        <a:rPr kumimoji="0" lang="en-US" sz="1050" b="0" i="0" u="none" strike="noStrike" cap="none" normalizeH="0" baseline="0" dirty="0" smtClean="0">
                          <a:ln>
                            <a:noFill/>
                          </a:ln>
                          <a:solidFill>
                            <a:schemeClr val="tx1"/>
                          </a:solidFill>
                          <a:effectLst/>
                          <a:latin typeface="Arial" charset="0"/>
                        </a:rPr>
                        <a:t>(tiny pieces of rock)</a:t>
                      </a:r>
                      <a:endParaRPr kumimoji="0" lang="en-US" sz="8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SAND</a:t>
                      </a:r>
                    </a:p>
                    <a:p>
                      <a:endParaRPr lang="en-US" sz="1800" dirty="0"/>
                    </a:p>
                  </a:txBody>
                  <a:tcPr marT="45724" marB="45724">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charset="0"/>
                        </a:rPr>
                        <a:t>Large imprints usually found on the surface of the moon.</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3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CRATERS</a:t>
                      </a:r>
                    </a:p>
                  </a:txBody>
                  <a:tcPr marT="45723" marB="45723" horzOverflow="overflow">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charset="0"/>
                        </a:rPr>
                        <a:t>A hole or mountain from which lava flows?</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3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VOLCANO</a:t>
                      </a:r>
                    </a:p>
                  </a:txBody>
                  <a:tcPr marT="45723" marB="45723" horzOverflow="overflow">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sp>
        <p:nvSpPr>
          <p:cNvPr id="52244" name="Footer Placeholder 3"/>
          <p:cNvSpPr>
            <a:spLocks noGrp="1"/>
          </p:cNvSpPr>
          <p:nvPr>
            <p:ph type="ftr" sz="quarter" idx="11"/>
          </p:nvPr>
        </p:nvSpPr>
        <p:spPr>
          <a:xfrm>
            <a:off x="0" y="6629400"/>
            <a:ext cx="9144000" cy="228600"/>
          </a:xfrm>
          <a:noFill/>
        </p:spPr>
        <p:txBody>
          <a:bodyPr/>
          <a:lstStyle/>
          <a:p>
            <a:r>
              <a:rPr lang="en-US" sz="900">
                <a:latin typeface="Arial" pitchFamily="34" charset="0"/>
                <a:ea typeface="ＭＳ Ｐゴシック" pitchFamily="34" charset="-128"/>
              </a:rPr>
              <a:t>Created by Tiffany Kinchens for MDCPS school-wide use only. For request please email tlkinchens@dadeschools.net</a:t>
            </a:r>
          </a:p>
        </p:txBody>
      </p:sp>
      <p:sp>
        <p:nvSpPr>
          <p:cNvPr id="2" name="Rectangle 1"/>
          <p:cNvSpPr/>
          <p:nvPr/>
        </p:nvSpPr>
        <p:spPr>
          <a:xfrm>
            <a:off x="2046706" y="76200"/>
            <a:ext cx="5344694" cy="646331"/>
          </a:xfrm>
          <a:prstGeom prst="rect">
            <a:avLst/>
          </a:prstGeom>
          <a:noFill/>
        </p:spPr>
        <p:txBody>
          <a:bodyPr>
            <a:spAutoFit/>
          </a:bodyPr>
          <a:lstStyle/>
          <a:p>
            <a:pPr algn="ctr">
              <a:defRPr/>
            </a:pP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mn-ea"/>
              </a:rPr>
              <a:t>Earth’s Structures</a:t>
            </a:r>
          </a:p>
        </p:txBody>
      </p:sp>
      <p:pic>
        <p:nvPicPr>
          <p:cNvPr id="52246" name="Picture 4"/>
          <p:cNvPicPr>
            <a:picLocks noChangeAspect="1"/>
          </p:cNvPicPr>
          <p:nvPr/>
        </p:nvPicPr>
        <p:blipFill>
          <a:blip r:embed="rId3" cstate="print"/>
          <a:srcRect/>
          <a:stretch>
            <a:fillRect/>
          </a:stretch>
        </p:blipFill>
        <p:spPr bwMode="auto">
          <a:xfrm>
            <a:off x="3505200" y="2133600"/>
            <a:ext cx="2133600" cy="1219200"/>
          </a:xfrm>
          <a:prstGeom prst="rect">
            <a:avLst/>
          </a:prstGeom>
          <a:noFill/>
          <a:ln w="9525">
            <a:noFill/>
            <a:miter lim="800000"/>
            <a:headEnd/>
            <a:tailEnd/>
          </a:ln>
        </p:spPr>
      </p:pic>
      <p:pic>
        <p:nvPicPr>
          <p:cNvPr id="52247" name="Picture 5"/>
          <p:cNvPicPr>
            <a:picLocks noChangeAspect="1"/>
          </p:cNvPicPr>
          <p:nvPr/>
        </p:nvPicPr>
        <p:blipFill>
          <a:blip r:embed="rId4" cstate="print"/>
          <a:srcRect t="34544" r="64784"/>
          <a:stretch>
            <a:fillRect/>
          </a:stretch>
        </p:blipFill>
        <p:spPr bwMode="auto">
          <a:xfrm>
            <a:off x="6629400" y="2133600"/>
            <a:ext cx="1524000" cy="1066800"/>
          </a:xfrm>
          <a:prstGeom prst="rect">
            <a:avLst/>
          </a:prstGeom>
          <a:noFill/>
          <a:ln w="9525">
            <a:noFill/>
            <a:miter lim="800000"/>
            <a:headEnd/>
            <a:tailEnd/>
          </a:ln>
        </p:spPr>
      </p:pic>
      <p:pic>
        <p:nvPicPr>
          <p:cNvPr id="52248" name="Picture 2"/>
          <p:cNvPicPr>
            <a:picLocks noChangeAspect="1"/>
          </p:cNvPicPr>
          <p:nvPr/>
        </p:nvPicPr>
        <p:blipFill>
          <a:blip r:embed="rId5" cstate="print"/>
          <a:srcRect/>
          <a:stretch>
            <a:fillRect/>
          </a:stretch>
        </p:blipFill>
        <p:spPr bwMode="auto">
          <a:xfrm>
            <a:off x="3429000" y="5105400"/>
            <a:ext cx="2286000" cy="1304925"/>
          </a:xfrm>
          <a:prstGeom prst="rect">
            <a:avLst/>
          </a:prstGeom>
          <a:noFill/>
          <a:ln w="9525">
            <a:noFill/>
            <a:miter lim="800000"/>
            <a:headEnd/>
            <a:tailEnd/>
          </a:ln>
        </p:spPr>
      </p:pic>
      <p:pic>
        <p:nvPicPr>
          <p:cNvPr id="52249" name="Picture 3"/>
          <p:cNvPicPr>
            <a:picLocks noChangeAspect="1"/>
          </p:cNvPicPr>
          <p:nvPr/>
        </p:nvPicPr>
        <p:blipFill>
          <a:blip r:embed="rId6" cstate="print"/>
          <a:srcRect/>
          <a:stretch>
            <a:fillRect/>
          </a:stretch>
        </p:blipFill>
        <p:spPr bwMode="auto">
          <a:xfrm>
            <a:off x="6383338" y="4929188"/>
            <a:ext cx="1828800" cy="1481137"/>
          </a:xfrm>
          <a:prstGeom prst="rect">
            <a:avLst/>
          </a:prstGeom>
          <a:noFill/>
          <a:ln w="9525">
            <a:noFill/>
            <a:miter lim="800000"/>
            <a:headEnd/>
            <a:tailEnd/>
          </a:ln>
        </p:spPr>
      </p:pic>
      <p:pic>
        <p:nvPicPr>
          <p:cNvPr id="52250" name="Picture 32" descr="http://classroomclipart.com/images/gallery/Clipart/Summer/Beach_sand_people_07A.jpg"/>
          <p:cNvPicPr>
            <a:picLocks noChangeAspect="1" noChangeArrowheads="1"/>
          </p:cNvPicPr>
          <p:nvPr/>
        </p:nvPicPr>
        <p:blipFill>
          <a:blip r:embed="rId7" cstate="print"/>
          <a:srcRect/>
          <a:stretch>
            <a:fillRect/>
          </a:stretch>
        </p:blipFill>
        <p:spPr bwMode="auto">
          <a:xfrm>
            <a:off x="925513" y="5257800"/>
            <a:ext cx="1928812" cy="115252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87" name="Group 39"/>
          <p:cNvGraphicFramePr>
            <a:graphicFrameLocks noGrp="1"/>
          </p:cNvGraphicFramePr>
          <p:nvPr/>
        </p:nvGraphicFramePr>
        <p:xfrm>
          <a:off x="457200" y="838200"/>
          <a:ext cx="8534400" cy="5757864"/>
        </p:xfrm>
        <a:graphic>
          <a:graphicData uri="http://schemas.openxmlformats.org/drawingml/2006/table">
            <a:tbl>
              <a:tblPr/>
              <a:tblGrid>
                <a:gridCol w="2844800"/>
                <a:gridCol w="2844800"/>
                <a:gridCol w="2844800"/>
              </a:tblGrid>
              <a:tr h="1652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ea typeface="ＭＳ Ｐゴシック" pitchFamily="34" charset="-128"/>
                        </a:rPr>
                        <a:t>What is a land formation?</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300" b="0"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ea typeface="ＭＳ Ｐゴシック" pitchFamily="34" charset="-128"/>
                        </a:rPr>
                        <a:t>Physical Features on the Earth</a:t>
                      </a:r>
                      <a:r>
                        <a:rPr kumimoji="0" lang="ja-JP" altLang="en-US" sz="1800" b="1" i="0" u="none" strike="noStrike" cap="none" normalizeH="0" baseline="0" smtClean="0">
                          <a:ln>
                            <a:noFill/>
                          </a:ln>
                          <a:solidFill>
                            <a:schemeClr val="tx1"/>
                          </a:solidFill>
                          <a:effectLst/>
                          <a:latin typeface="Arial" pitchFamily="34" charset="0"/>
                          <a:ea typeface="ＭＳ Ｐゴシック" pitchFamily="34" charset="-128"/>
                        </a:rPr>
                        <a:t>’</a:t>
                      </a:r>
                      <a:r>
                        <a:rPr kumimoji="0" lang="en-US" altLang="ja-JP" sz="1800" b="1" i="0" u="none" strike="noStrike" cap="none" normalizeH="0" baseline="0" smtClean="0">
                          <a:ln>
                            <a:noFill/>
                          </a:ln>
                          <a:solidFill>
                            <a:schemeClr val="tx1"/>
                          </a:solidFill>
                          <a:effectLst/>
                          <a:latin typeface="Arial" pitchFamily="34" charset="0"/>
                          <a:ea typeface="ＭＳ Ｐゴシック" pitchFamily="34" charset="-128"/>
                        </a:rPr>
                        <a:t>s Surface</a:t>
                      </a:r>
                      <a:endParaRPr kumimoji="0" lang="en-US" sz="1800" b="1" i="0" u="none" strike="noStrike" cap="none" normalizeH="0" baseline="0" smtClean="0">
                        <a:ln>
                          <a:noFill/>
                        </a:ln>
                        <a:solidFill>
                          <a:schemeClr val="tx1"/>
                        </a:solidFill>
                        <a:effectLst/>
                        <a:latin typeface="Arial" pitchFamily="34" charset="0"/>
                        <a:ea typeface="ＭＳ Ｐゴシック" pitchFamily="34" charset="-128"/>
                      </a:endParaRPr>
                    </a:p>
                  </a:txBody>
                  <a:tcPr marT="45729" marB="4572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ea typeface="ＭＳ Ｐゴシック" pitchFamily="34" charset="-128"/>
                        </a:rPr>
                        <a:t>Land formations</a:t>
                      </a: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800" b="1" i="0" u="none" strike="noStrike" cap="none" normalizeH="0" baseline="0" smtClean="0">
                          <a:ln>
                            <a:noFill/>
                          </a:ln>
                          <a:solidFill>
                            <a:schemeClr val="tx1"/>
                          </a:solidFill>
                          <a:effectLst/>
                          <a:latin typeface="Arial" pitchFamily="34" charset="0"/>
                          <a:ea typeface="ＭＳ Ｐゴシック" pitchFamily="34" charset="-128"/>
                        </a:rPr>
                        <a:t>Mountains</a:t>
                      </a: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800" b="1" i="0" u="none" strike="noStrike" cap="none" normalizeH="0" baseline="0" smtClean="0">
                          <a:ln>
                            <a:noFill/>
                          </a:ln>
                          <a:solidFill>
                            <a:schemeClr val="tx1"/>
                          </a:solidFill>
                          <a:effectLst/>
                          <a:latin typeface="Arial" pitchFamily="34" charset="0"/>
                          <a:ea typeface="ＭＳ Ｐゴシック" pitchFamily="34" charset="-128"/>
                        </a:rPr>
                        <a:t>Glaciers</a:t>
                      </a: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800" b="1" i="0" u="none" strike="noStrike" cap="none" normalizeH="0" baseline="0" smtClean="0">
                          <a:ln>
                            <a:noFill/>
                          </a:ln>
                          <a:solidFill>
                            <a:schemeClr val="tx1"/>
                          </a:solidFill>
                          <a:effectLst/>
                          <a:latin typeface="Arial" pitchFamily="34" charset="0"/>
                          <a:ea typeface="ＭＳ Ｐゴシック" pitchFamily="34" charset="-128"/>
                        </a:rPr>
                        <a:t>Desserts</a:t>
                      </a: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800" b="1" i="0" u="none" strike="noStrike" cap="none" normalizeH="0" baseline="0" smtClean="0">
                          <a:ln>
                            <a:noFill/>
                          </a:ln>
                          <a:solidFill>
                            <a:schemeClr val="tx1"/>
                          </a:solidFill>
                          <a:effectLst/>
                          <a:latin typeface="Arial" pitchFamily="34" charset="0"/>
                          <a:ea typeface="ＭＳ Ｐゴシック" pitchFamily="34" charset="-128"/>
                        </a:rPr>
                        <a:t>Craters</a:t>
                      </a:r>
                    </a:p>
                  </a:txBody>
                  <a:tcPr marT="45729" marB="4572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ea typeface="ＭＳ Ｐゴシック" pitchFamily="34" charset="-128"/>
                        </a:rPr>
                        <a:t>How has weathering effect different types of land?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ea typeface="ＭＳ Ｐゴシック" pitchFamily="34" charset="-128"/>
                        </a:rPr>
                        <a:t>IT CHANGES THE SHAPE OF THE LANDFORM.</a:t>
                      </a:r>
                    </a:p>
                  </a:txBody>
                  <a:tcPr marT="45729" marB="4572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88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ea typeface="ＭＳ Ｐゴシック" pitchFamily="34" charset="-128"/>
                        </a:rPr>
                        <a:t>Natural Elevations on the Earth</a:t>
                      </a:r>
                      <a:r>
                        <a:rPr kumimoji="0" lang="ja-JP" altLang="en-US" sz="1800" b="0" i="0" u="none" strike="noStrike" cap="none" normalizeH="0" baseline="0" smtClean="0">
                          <a:ln>
                            <a:noFill/>
                          </a:ln>
                          <a:solidFill>
                            <a:schemeClr val="tx1"/>
                          </a:solidFill>
                          <a:effectLst/>
                          <a:latin typeface="Arial" pitchFamily="34" charset="0"/>
                          <a:ea typeface="ＭＳ Ｐゴシック" pitchFamily="34" charset="-128"/>
                        </a:rPr>
                        <a:t>’</a:t>
                      </a:r>
                      <a:r>
                        <a:rPr kumimoji="0" lang="en-US" altLang="ja-JP" sz="1800" b="0" i="0" u="none" strike="noStrike" cap="none" normalizeH="0" baseline="0" smtClean="0">
                          <a:ln>
                            <a:noFill/>
                          </a:ln>
                          <a:solidFill>
                            <a:schemeClr val="tx1"/>
                          </a:solidFill>
                          <a:effectLst/>
                          <a:latin typeface="Arial" pitchFamily="34" charset="0"/>
                          <a:ea typeface="ＭＳ Ｐゴシック" pitchFamily="34" charset="-128"/>
                        </a:rPr>
                        <a:t>s surface are __?</a:t>
                      </a:r>
                      <a:endParaRPr kumimoji="0" lang="en-US" altLang="ja-JP" sz="1800" b="1"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ea typeface="ＭＳ Ｐゴシック" pitchFamily="34" charset="-128"/>
                        </a:rPr>
                        <a:t>MOUNTAINS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ＭＳ Ｐゴシック" pitchFamily="34" charset="-128"/>
                      </a:endParaRPr>
                    </a:p>
                  </a:txBody>
                  <a:tcPr marT="45729" marB="4572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ea typeface="ＭＳ Ｐゴシック" pitchFamily="34" charset="-128"/>
                        </a:rPr>
                        <a:t>What are massive rivers of ice called ___?</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ea typeface="ＭＳ Ｐゴシック" pitchFamily="34" charset="-128"/>
                        </a:rPr>
                        <a:t>GLACIERS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ＭＳ Ｐゴシック" pitchFamily="34" charset="-128"/>
                      </a:endParaRPr>
                    </a:p>
                  </a:txBody>
                  <a:tcPr marT="45729" marB="4572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Cold regions of the earth that typically have large amounts of snow and very cold temperatures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ea typeface="ＭＳ Ｐゴシック" pitchFamily="34" charset="-128"/>
                        </a:rPr>
                        <a:t>TUNDRA</a:t>
                      </a:r>
                      <a:endParaRPr kumimoji="0" lang="en-US" sz="2400" b="0" i="0" u="none" strike="noStrike" cap="none" normalizeH="0" baseline="0" smtClean="0">
                        <a:ln>
                          <a:noFill/>
                        </a:ln>
                        <a:solidFill>
                          <a:schemeClr val="tx1"/>
                        </a:solidFill>
                        <a:effectLst/>
                        <a:latin typeface="Arial" pitchFamily="34" charset="0"/>
                        <a:ea typeface="ＭＳ Ｐゴシック" pitchFamily="34" charset="-128"/>
                      </a:endParaRPr>
                    </a:p>
                  </a:txBody>
                  <a:tcPr marT="45729" marB="4572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176463">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Climates  that have warm summers and cool winters with year-round rain or snow. Also, has the most variation in seasons and temperatures</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1" i="0" u="none" strike="noStrike" cap="none" normalizeH="0" baseline="0" smtClean="0">
                          <a:ln>
                            <a:noFill/>
                          </a:ln>
                          <a:solidFill>
                            <a:schemeClr val="tx1"/>
                          </a:solidFill>
                          <a:effectLst/>
                          <a:latin typeface="Arial" pitchFamily="34" charset="0"/>
                          <a:ea typeface="ＭＳ Ｐゴシック" pitchFamily="34" charset="-128"/>
                        </a:rPr>
                        <a:t>TEMPERATE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ＭＳ Ｐゴシック" pitchFamily="34" charset="-128"/>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ＭＳ Ｐゴシック" pitchFamily="34" charset="-128"/>
                        </a:rPr>
                        <a:t>A region that is characterized by a humid, hot, and rainy climate typically found close to the equator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ea typeface="ＭＳ Ｐゴシック" pitchFamily="34" charset="-128"/>
                        </a:rPr>
                        <a:t>RAINFOREST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ＭＳ Ｐゴシック" pitchFamily="34" charset="-128"/>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A region that receives very little precipitation and has a very hot and dry climate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ea typeface="ＭＳ Ｐゴシック" pitchFamily="34" charset="-128"/>
                        </a:rPr>
                        <a:t>DESERT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ＭＳ Ｐゴシック" pitchFamily="34" charset="-128"/>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4296" name="Footer Placeholder 3"/>
          <p:cNvSpPr>
            <a:spLocks noGrp="1"/>
          </p:cNvSpPr>
          <p:nvPr>
            <p:ph type="ftr" sz="quarter" idx="11"/>
          </p:nvPr>
        </p:nvSpPr>
        <p:spPr>
          <a:xfrm>
            <a:off x="0" y="6629400"/>
            <a:ext cx="9144000" cy="228600"/>
          </a:xfrm>
          <a:noFill/>
        </p:spPr>
        <p:txBody>
          <a:bodyPr/>
          <a:lstStyle/>
          <a:p>
            <a:r>
              <a:rPr lang="en-US" sz="900">
                <a:latin typeface="Arial" pitchFamily="34" charset="0"/>
                <a:ea typeface="ＭＳ Ｐゴシック" pitchFamily="34" charset="-128"/>
              </a:rPr>
              <a:t>Created by Tiffany Kinchens for MDCPS school-wide use only. For request please email tlkinchens@dadeschools.net</a:t>
            </a:r>
          </a:p>
        </p:txBody>
      </p:sp>
      <p:sp>
        <p:nvSpPr>
          <p:cNvPr id="2" name="Rectangle 1"/>
          <p:cNvSpPr/>
          <p:nvPr/>
        </p:nvSpPr>
        <p:spPr>
          <a:xfrm>
            <a:off x="919178" y="76200"/>
            <a:ext cx="6867778" cy="707886"/>
          </a:xfrm>
          <a:prstGeom prst="rect">
            <a:avLst/>
          </a:prstGeom>
          <a:noFill/>
        </p:spPr>
        <p:txBody>
          <a:bodyPr wrap="none">
            <a:spAutoFit/>
          </a:bodyPr>
          <a:lstStyle/>
          <a:p>
            <a:pPr algn="ctr">
              <a:defRPr/>
            </a:pP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mn-ea"/>
              </a:rPr>
              <a:t>Earth’s Systems &amp; Patterns</a:t>
            </a:r>
          </a:p>
        </p:txBody>
      </p:sp>
      <p:pic>
        <p:nvPicPr>
          <p:cNvPr id="54298" name="Picture 2"/>
          <p:cNvPicPr>
            <a:picLocks noChangeAspect="1"/>
          </p:cNvPicPr>
          <p:nvPr/>
        </p:nvPicPr>
        <p:blipFill>
          <a:blip r:embed="rId3" cstate="print"/>
          <a:srcRect/>
          <a:stretch>
            <a:fillRect/>
          </a:stretch>
        </p:blipFill>
        <p:spPr bwMode="auto">
          <a:xfrm>
            <a:off x="914400" y="3429000"/>
            <a:ext cx="1905000" cy="914400"/>
          </a:xfrm>
          <a:prstGeom prst="rect">
            <a:avLst/>
          </a:prstGeom>
          <a:noFill/>
          <a:ln w="9525">
            <a:noFill/>
            <a:miter lim="800000"/>
            <a:headEnd/>
            <a:tailEnd/>
          </a:ln>
        </p:spPr>
      </p:pic>
      <p:pic>
        <p:nvPicPr>
          <p:cNvPr id="54299" name="Picture 3"/>
          <p:cNvPicPr>
            <a:picLocks noChangeAspect="1"/>
          </p:cNvPicPr>
          <p:nvPr/>
        </p:nvPicPr>
        <p:blipFill>
          <a:blip r:embed="rId4" cstate="print"/>
          <a:srcRect b="13113"/>
          <a:stretch>
            <a:fillRect/>
          </a:stretch>
        </p:blipFill>
        <p:spPr bwMode="auto">
          <a:xfrm>
            <a:off x="3352800" y="3429000"/>
            <a:ext cx="2667000" cy="914400"/>
          </a:xfrm>
          <a:prstGeom prst="rect">
            <a:avLst/>
          </a:prstGeom>
          <a:noFill/>
          <a:ln w="9525">
            <a:noFill/>
            <a:miter lim="800000"/>
            <a:headEnd/>
            <a:tailEnd/>
          </a:ln>
        </p:spPr>
      </p:pic>
      <p:pic>
        <p:nvPicPr>
          <p:cNvPr id="54300" name="Picture 30" descr="C:\Users\275616\AppData\Local\Microsoft\Windows\Temporary Internet Files\Content.IE5\LV3GWA2C\MC900438318[1].jpg"/>
          <p:cNvPicPr>
            <a:picLocks noChangeAspect="1" noChangeArrowheads="1"/>
          </p:cNvPicPr>
          <p:nvPr/>
        </p:nvPicPr>
        <p:blipFill>
          <a:blip r:embed="rId5" cstate="print"/>
          <a:srcRect/>
          <a:stretch>
            <a:fillRect/>
          </a:stretch>
        </p:blipFill>
        <p:spPr bwMode="auto">
          <a:xfrm>
            <a:off x="3684588" y="5486400"/>
            <a:ext cx="2003425" cy="1066800"/>
          </a:xfrm>
          <a:prstGeom prst="rect">
            <a:avLst/>
          </a:prstGeom>
          <a:noFill/>
          <a:ln w="9525">
            <a:noFill/>
            <a:miter lim="800000"/>
            <a:headEnd/>
            <a:tailEnd/>
          </a:ln>
        </p:spPr>
      </p:pic>
      <p:pic>
        <p:nvPicPr>
          <p:cNvPr id="54301" name="Picture 32" descr="http://sr.photos3.fotosearch.com/bthumb/CSP/CSP913/k9131943.jpg"/>
          <p:cNvPicPr>
            <a:picLocks noChangeAspect="1" noChangeArrowheads="1"/>
          </p:cNvPicPr>
          <p:nvPr/>
        </p:nvPicPr>
        <p:blipFill>
          <a:blip r:embed="rId6" cstate="print"/>
          <a:srcRect/>
          <a:stretch>
            <a:fillRect/>
          </a:stretch>
        </p:blipFill>
        <p:spPr bwMode="auto">
          <a:xfrm>
            <a:off x="6629400" y="3581400"/>
            <a:ext cx="1676400" cy="762000"/>
          </a:xfrm>
          <a:prstGeom prst="rect">
            <a:avLst/>
          </a:prstGeom>
          <a:noFill/>
          <a:ln w="9525">
            <a:noFill/>
            <a:miter lim="800000"/>
            <a:headEnd/>
            <a:tailEnd/>
          </a:ln>
        </p:spPr>
      </p:pic>
      <p:pic>
        <p:nvPicPr>
          <p:cNvPr id="54302" name="Picture 34" descr="http://www.kidsinco.com/wp-content/uploads/2009/05/Camello01-1024x652.jpg"/>
          <p:cNvPicPr>
            <a:picLocks noChangeAspect="1" noChangeArrowheads="1"/>
          </p:cNvPicPr>
          <p:nvPr/>
        </p:nvPicPr>
        <p:blipFill>
          <a:blip r:embed="rId7" cstate="print"/>
          <a:srcRect b="10913"/>
          <a:stretch>
            <a:fillRect/>
          </a:stretch>
        </p:blipFill>
        <p:spPr bwMode="auto">
          <a:xfrm>
            <a:off x="6248400" y="5453063"/>
            <a:ext cx="2590800" cy="10668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87" name="Group 39"/>
          <p:cNvGraphicFramePr>
            <a:graphicFrameLocks noGrp="1"/>
          </p:cNvGraphicFramePr>
          <p:nvPr/>
        </p:nvGraphicFramePr>
        <p:xfrm>
          <a:off x="409575" y="609600"/>
          <a:ext cx="8534400" cy="5983288"/>
        </p:xfrm>
        <a:graphic>
          <a:graphicData uri="http://schemas.openxmlformats.org/drawingml/2006/table">
            <a:tbl>
              <a:tblPr/>
              <a:tblGrid>
                <a:gridCol w="1752600"/>
                <a:gridCol w="1569409"/>
                <a:gridCol w="1554791"/>
                <a:gridCol w="1752600"/>
                <a:gridCol w="1905000"/>
              </a:tblGrid>
              <a:tr h="2057496">
                <a:tc grid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500" b="1" i="0" u="none" strike="noStrike" cap="all" normalizeH="0" baseline="0" dirty="0" smtClean="0">
                        <a:ln>
                          <a:noFill/>
                        </a:ln>
                        <a:solidFill>
                          <a:schemeClr val="tx1"/>
                        </a:solidFill>
                        <a:effectLst/>
                        <a:latin typeface="+mn-lt"/>
                      </a:endParaRPr>
                    </a:p>
                  </a:txBody>
                  <a:tcPr marT="45718" marB="4571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all" normalizeH="0" baseline="0" dirty="0" smtClean="0">
                        <a:ln>
                          <a:noFill/>
                        </a:ln>
                        <a:solidFill>
                          <a:schemeClr val="tx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all" normalizeH="0" baseline="0" dirty="0" smtClean="0">
                        <a:ln>
                          <a:noFill/>
                        </a:ln>
                        <a:solidFill>
                          <a:schemeClr val="tx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mn-lt"/>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500" b="1" i="0" u="none" strike="noStrike" cap="all" normalizeH="0" baseline="0" dirty="0" smtClean="0">
                        <a:ln>
                          <a:noFill/>
                        </a:ln>
                        <a:solidFill>
                          <a:schemeClr val="tx1"/>
                        </a:solidFill>
                        <a:effectLst/>
                        <a:latin typeface="+mn-lt"/>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950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To go from a SOLID to a LIQUID ____</a:t>
                      </a:r>
                    </a:p>
                    <a:p>
                      <a:pPr marL="285750" marR="0" lvl="0" indent="-285750" algn="ctr"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Add Heat</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To go from a LIQUID to a SOLID</a:t>
                      </a:r>
                    </a:p>
                    <a:p>
                      <a:pPr marL="285750" marR="0" lvl="0" indent="-285750" algn="ctr"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1800" b="1" i="0" u="none" strike="noStrike" cap="none" normalizeH="0" baseline="0" dirty="0" smtClean="0">
                          <a:ln>
                            <a:noFill/>
                          </a:ln>
                          <a:solidFill>
                            <a:schemeClr val="tx1"/>
                          </a:solidFill>
                          <a:effectLst/>
                          <a:latin typeface="Arial" pitchFamily="34" charset="0"/>
                          <a:cs typeface="Arial" pitchFamily="34" charset="0"/>
                        </a:rPr>
                        <a:t>Remove Heat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To go from a LIQUID to a GAS</a:t>
                      </a:r>
                    </a:p>
                    <a:p>
                      <a:pPr marL="285750" marR="0" lvl="0" indent="-285750" algn="ctr"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800" b="1" i="0" u="none" strike="noStrike" cap="none" normalizeH="0" baseline="0" dirty="0" smtClean="0">
                          <a:ln>
                            <a:noFill/>
                          </a:ln>
                          <a:solidFill>
                            <a:schemeClr val="tx1"/>
                          </a:solidFill>
                          <a:effectLst/>
                          <a:latin typeface="Arial" charset="0"/>
                        </a:rPr>
                        <a:t>Add Heat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The measure of amount of gravity it takes to pull an object down?</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p>
                      <a:pPr marL="285750" marR="0" lvl="0" indent="-285750" algn="just"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800" b="1" i="0" u="none" strike="noStrike" cap="none" normalizeH="0" baseline="0" dirty="0" smtClean="0">
                          <a:ln>
                            <a:noFill/>
                          </a:ln>
                          <a:solidFill>
                            <a:schemeClr val="tx1"/>
                          </a:solidFill>
                          <a:effectLst/>
                          <a:latin typeface="Arial" charset="0"/>
                        </a:rPr>
                        <a:t>WEIGHT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How can you determine the size of a liquid substance or the amount of space an object takes up?</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sz="1800" b="1" i="0" u="none" strike="noStrike" cap="none" normalizeH="0" baseline="0" dirty="0" smtClean="0">
                          <a:ln>
                            <a:noFill/>
                          </a:ln>
                          <a:solidFill>
                            <a:schemeClr val="tx1"/>
                          </a:solidFill>
                          <a:effectLst/>
                          <a:latin typeface="+mn-lt"/>
                        </a:rPr>
                        <a:t>By measuring its </a:t>
                      </a:r>
                      <a:r>
                        <a:rPr kumimoji="0" lang="en-US" sz="1800" b="1" i="0" u="sng" strike="noStrike" cap="none" normalizeH="0" baseline="0" dirty="0" smtClean="0">
                          <a:ln>
                            <a:noFill/>
                          </a:ln>
                          <a:solidFill>
                            <a:schemeClr val="tx1"/>
                          </a:solidFill>
                          <a:effectLst/>
                          <a:latin typeface="+mn-lt"/>
                        </a:rPr>
                        <a:t>VOLUME</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500" b="1" i="0" u="none" strike="noStrike" cap="all" normalizeH="0" baseline="0" dirty="0" smtClean="0">
                        <a:ln>
                          <a:noFill/>
                        </a:ln>
                        <a:solidFill>
                          <a:schemeClr val="tx1"/>
                        </a:solidFill>
                        <a:effectLst/>
                        <a:latin typeface="+mn-lt"/>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3075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charset="0"/>
                        </a:rPr>
                        <a:t>When two or more substances are combined and </a:t>
                      </a:r>
                      <a:r>
                        <a:rPr kumimoji="0" lang="en-US" sz="1300" b="1" i="0" u="none" strike="noStrike" cap="none" normalizeH="0" baseline="0" dirty="0" smtClean="0">
                          <a:ln>
                            <a:noFill/>
                          </a:ln>
                          <a:solidFill>
                            <a:schemeClr val="tx1"/>
                          </a:solidFill>
                          <a:effectLst/>
                          <a:latin typeface="Arial" charset="0"/>
                        </a:rPr>
                        <a:t>CAN</a:t>
                      </a:r>
                      <a:r>
                        <a:rPr kumimoji="0" lang="en-US" sz="1300" b="0" i="0" u="none" strike="noStrike" cap="none" normalizeH="0" baseline="0" dirty="0" smtClean="0">
                          <a:ln>
                            <a:noFill/>
                          </a:ln>
                          <a:solidFill>
                            <a:schemeClr val="tx1"/>
                          </a:solidFill>
                          <a:effectLst/>
                          <a:latin typeface="Arial" charset="0"/>
                        </a:rPr>
                        <a:t> be separated? </a:t>
                      </a:r>
                      <a:r>
                        <a:rPr kumimoji="0" lang="en-US" sz="1000" b="0" i="0" u="none" strike="noStrike" cap="none" normalizeH="0" baseline="0" dirty="0" smtClean="0">
                          <a:ln>
                            <a:noFill/>
                          </a:ln>
                          <a:solidFill>
                            <a:schemeClr val="tx1"/>
                          </a:solidFill>
                          <a:effectLst/>
                          <a:latin typeface="Arial" charset="0"/>
                        </a:rPr>
                        <a:t>*They do not chemically bond</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300" b="0" i="0" u="none" strike="noStrike" cap="none" normalizeH="0" baseline="0" dirty="0" smtClean="0">
                        <a:ln>
                          <a:noFill/>
                        </a:ln>
                        <a:solidFill>
                          <a:schemeClr val="tx1"/>
                        </a:solidFill>
                        <a:effectLst/>
                        <a:latin typeface="Arial" charset="0"/>
                      </a:endParaRPr>
                    </a:p>
                    <a:p>
                      <a:pPr marL="285750" marR="0" lvl="0" indent="-285750" algn="ctr"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500" b="1" i="0" u="none" strike="noStrike" cap="none" normalizeH="0" baseline="0" dirty="0" smtClean="0">
                          <a:ln>
                            <a:noFill/>
                          </a:ln>
                          <a:solidFill>
                            <a:schemeClr val="tx1"/>
                          </a:solidFill>
                          <a:effectLst/>
                          <a:latin typeface="Arial" charset="0"/>
                        </a:rPr>
                        <a:t>MIXTURE</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charset="0"/>
                        </a:rPr>
                        <a:t>When two or more substance are combined and </a:t>
                      </a:r>
                      <a:r>
                        <a:rPr kumimoji="0" lang="en-US" sz="1300" b="1" i="0" u="none" strike="noStrike" cap="none" normalizeH="0" baseline="0" dirty="0" smtClean="0">
                          <a:ln>
                            <a:noFill/>
                          </a:ln>
                          <a:solidFill>
                            <a:schemeClr val="tx1"/>
                          </a:solidFill>
                          <a:effectLst/>
                          <a:latin typeface="Arial" charset="0"/>
                        </a:rPr>
                        <a:t>CANNOT</a:t>
                      </a:r>
                      <a:r>
                        <a:rPr kumimoji="0" lang="en-US" sz="1300" b="0" i="0" u="none" strike="noStrike" cap="none" normalizeH="0" baseline="0" dirty="0" smtClean="0">
                          <a:ln>
                            <a:noFill/>
                          </a:ln>
                          <a:solidFill>
                            <a:schemeClr val="tx1"/>
                          </a:solidFill>
                          <a:effectLst/>
                          <a:latin typeface="Arial" charset="0"/>
                        </a:rPr>
                        <a:t> be separated? </a:t>
                      </a:r>
                      <a:r>
                        <a:rPr kumimoji="0" lang="en-US" sz="900" b="0" i="1" u="none" strike="noStrike" cap="none" normalizeH="0" baseline="0" dirty="0" smtClean="0">
                          <a:ln>
                            <a:noFill/>
                          </a:ln>
                          <a:solidFill>
                            <a:schemeClr val="tx1"/>
                          </a:solidFill>
                          <a:effectLst/>
                          <a:latin typeface="Arial" charset="0"/>
                        </a:rPr>
                        <a:t>*They Do chemically bond to create a new substance</a:t>
                      </a:r>
                    </a:p>
                    <a:p>
                      <a:pPr marL="285750" marR="0" lvl="0" indent="-285750" algn="ctr"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500" b="1" i="0" u="none" strike="noStrike" cap="none" normalizeH="0" baseline="0" dirty="0" smtClean="0">
                          <a:ln>
                            <a:noFill/>
                          </a:ln>
                          <a:solidFill>
                            <a:schemeClr val="tx1"/>
                          </a:solidFill>
                          <a:effectLst/>
                          <a:latin typeface="Arial" charset="0"/>
                        </a:rPr>
                        <a:t>SOLUTION</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charset="0"/>
                        </a:rPr>
                        <a:t>The universal solvent?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3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3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charset="0"/>
                        </a:rPr>
                        <a:t>WATER</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Burning paper is what kind of change?</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mn-l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chemeClr val="tx1"/>
                          </a:solidFill>
                          <a:effectLst/>
                          <a:latin typeface="+mn-lt"/>
                        </a:rPr>
                        <a:t>CHEMICAL CHANGE</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Cutting a tree down is what kind of change?</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mn-l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chemeClr val="tx1"/>
                          </a:solidFill>
                          <a:effectLst/>
                          <a:latin typeface="+mn-lt"/>
                        </a:rPr>
                        <a:t>PHYSICAL CHANGE</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9479" name="Footer Placeholder 3"/>
          <p:cNvSpPr>
            <a:spLocks noGrp="1"/>
          </p:cNvSpPr>
          <p:nvPr>
            <p:ph type="ftr" sz="quarter" idx="11"/>
          </p:nvPr>
        </p:nvSpPr>
        <p:spPr>
          <a:xfrm>
            <a:off x="0" y="6629400"/>
            <a:ext cx="9144000" cy="228600"/>
          </a:xfrm>
          <a:noFill/>
        </p:spPr>
        <p:txBody>
          <a:bodyPr/>
          <a:lstStyle/>
          <a:p>
            <a:r>
              <a:rPr lang="en-US" sz="900">
                <a:latin typeface="Arial" pitchFamily="34" charset="0"/>
                <a:ea typeface="ＭＳ Ｐゴシック" pitchFamily="34" charset="-128"/>
              </a:rPr>
              <a:t>Created by Tiffany Kinchens for MDCPS school-wide use only. For request please email tlkinchens@dadeschools.net</a:t>
            </a:r>
          </a:p>
        </p:txBody>
      </p:sp>
      <p:sp>
        <p:nvSpPr>
          <p:cNvPr id="2" name="Rectangle 1"/>
          <p:cNvSpPr/>
          <p:nvPr/>
        </p:nvSpPr>
        <p:spPr>
          <a:xfrm>
            <a:off x="1814607" y="-19050"/>
            <a:ext cx="5033749" cy="707886"/>
          </a:xfrm>
          <a:prstGeom prst="rect">
            <a:avLst/>
          </a:prstGeom>
          <a:noFill/>
        </p:spPr>
        <p:txBody>
          <a:bodyPr wrap="none">
            <a:spAutoFit/>
          </a:bodyPr>
          <a:lstStyle/>
          <a:p>
            <a:pPr algn="ctr">
              <a:defRPr/>
            </a:pP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mn-ea"/>
              </a:rPr>
              <a:t>Properties of Matter</a:t>
            </a:r>
          </a:p>
        </p:txBody>
      </p:sp>
      <p:pic>
        <p:nvPicPr>
          <p:cNvPr id="19481" name="Picture 2" descr="http://heightstechnology.edublogs.org/files/2009/01/som1.jpg"/>
          <p:cNvPicPr>
            <a:picLocks noChangeAspect="1" noChangeArrowheads="1"/>
          </p:cNvPicPr>
          <p:nvPr/>
        </p:nvPicPr>
        <p:blipFill>
          <a:blip r:embed="rId3" cstate="print"/>
          <a:srcRect/>
          <a:stretch>
            <a:fillRect/>
          </a:stretch>
        </p:blipFill>
        <p:spPr bwMode="auto">
          <a:xfrm>
            <a:off x="752475" y="688975"/>
            <a:ext cx="7848600" cy="1930400"/>
          </a:xfrm>
          <a:prstGeom prst="rect">
            <a:avLst/>
          </a:prstGeom>
          <a:noFill/>
          <a:ln w="9525">
            <a:noFill/>
            <a:miter lim="800000"/>
            <a:headEnd/>
            <a:tailEnd/>
          </a:ln>
        </p:spPr>
      </p:pic>
      <p:pic>
        <p:nvPicPr>
          <p:cNvPr id="19482" name="Picture 4" descr="C:\Users\275616\AppData\Local\Microsoft\Windows\Temporary Internet Files\Content.IE5\TG8MK8NQ\MM900236357[1].gif"/>
          <p:cNvPicPr>
            <a:picLocks noChangeAspect="1" noChangeArrowheads="1" noCrop="1"/>
          </p:cNvPicPr>
          <p:nvPr/>
        </p:nvPicPr>
        <p:blipFill>
          <a:blip r:embed="rId4" cstate="print"/>
          <a:srcRect/>
          <a:stretch>
            <a:fillRect/>
          </a:stretch>
        </p:blipFill>
        <p:spPr bwMode="auto">
          <a:xfrm>
            <a:off x="914400" y="3962400"/>
            <a:ext cx="762000" cy="762000"/>
          </a:xfrm>
          <a:prstGeom prst="rect">
            <a:avLst/>
          </a:prstGeom>
          <a:noFill/>
          <a:ln w="9525">
            <a:noFill/>
            <a:miter lim="800000"/>
            <a:headEnd/>
            <a:tailEnd/>
          </a:ln>
        </p:spPr>
      </p:pic>
      <p:pic>
        <p:nvPicPr>
          <p:cNvPr id="19483" name="Picture 4" descr="C:\Users\275616\AppData\Local\Microsoft\Windows\Temporary Internet Files\Content.IE5\TG8MK8NQ\MM900236357[1].gif"/>
          <p:cNvPicPr>
            <a:picLocks noChangeAspect="1" noChangeArrowheads="1" noCrop="1"/>
          </p:cNvPicPr>
          <p:nvPr/>
        </p:nvPicPr>
        <p:blipFill>
          <a:blip r:embed="rId4" cstate="print"/>
          <a:srcRect/>
          <a:stretch>
            <a:fillRect/>
          </a:stretch>
        </p:blipFill>
        <p:spPr bwMode="auto">
          <a:xfrm>
            <a:off x="4191000" y="3990975"/>
            <a:ext cx="762000" cy="762000"/>
          </a:xfrm>
          <a:prstGeom prst="rect">
            <a:avLst/>
          </a:prstGeom>
          <a:noFill/>
          <a:ln w="9525">
            <a:noFill/>
            <a:miter lim="800000"/>
            <a:headEnd/>
            <a:tailEnd/>
          </a:ln>
        </p:spPr>
      </p:pic>
      <p:pic>
        <p:nvPicPr>
          <p:cNvPr id="19484" name="Picture 5" descr="C:\Users\275616\AppData\Local\Microsoft\Windows\Temporary Internet Files\Content.IE5\MA60F1VA\MC900285788[1].wmf"/>
          <p:cNvPicPr>
            <a:picLocks noChangeAspect="1" noChangeArrowheads="1"/>
          </p:cNvPicPr>
          <p:nvPr/>
        </p:nvPicPr>
        <p:blipFill>
          <a:blip r:embed="rId5" cstate="print"/>
          <a:srcRect/>
          <a:stretch>
            <a:fillRect/>
          </a:stretch>
        </p:blipFill>
        <p:spPr bwMode="auto">
          <a:xfrm>
            <a:off x="2501900" y="3933825"/>
            <a:ext cx="927100" cy="942975"/>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87" name="Group 39"/>
          <p:cNvGraphicFramePr>
            <a:graphicFrameLocks noGrp="1"/>
          </p:cNvGraphicFramePr>
          <p:nvPr/>
        </p:nvGraphicFramePr>
        <p:xfrm>
          <a:off x="228600" y="660400"/>
          <a:ext cx="8382000" cy="5899150"/>
        </p:xfrm>
        <a:graphic>
          <a:graphicData uri="http://schemas.openxmlformats.org/drawingml/2006/table">
            <a:tbl>
              <a:tblPr/>
              <a:tblGrid>
                <a:gridCol w="2794000"/>
                <a:gridCol w="2794000"/>
                <a:gridCol w="2794000"/>
              </a:tblGrid>
              <a:tr h="2819434">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ea typeface="ＭＳ Ｐゴシック" pitchFamily="34" charset="-128"/>
                        </a:rPr>
                        <a:t>Places with hot, dry climates where plants flourish and have large open fields</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800" b="1" i="0" u="none" strike="noStrike" cap="none" normalizeH="0" baseline="0" dirty="0" smtClean="0">
                          <a:ln>
                            <a:noFill/>
                          </a:ln>
                          <a:solidFill>
                            <a:schemeClr val="tx1"/>
                          </a:solidFill>
                          <a:effectLst/>
                          <a:latin typeface="Arial" pitchFamily="34" charset="0"/>
                          <a:ea typeface="ＭＳ Ｐゴシック" pitchFamily="34" charset="-128"/>
                        </a:rPr>
                        <a:t>GRASSLAND</a:t>
                      </a:r>
                    </a:p>
                    <a:p>
                      <a:endParaRPr lang="en-US" sz="1800" dirty="0"/>
                    </a:p>
                  </a:txBody>
                  <a:tcPr marT="45725" marB="4572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ＭＳ Ｐゴシック" pitchFamily="34" charset="-128"/>
                        </a:rPr>
                        <a:t>Low-lying humid regions where water accumulates and mixes with soil and plants to create bogs, swamps, and marshes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ＭＳ Ｐゴシック" pitchFamily="34" charset="-128"/>
                        </a:rPr>
                        <a:t>WETLANDS</a:t>
                      </a: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pitchFamily="34" charset="0"/>
                        <a:ea typeface="ＭＳ Ｐゴシック" pitchFamily="34" charset="-128"/>
                      </a:endParaRPr>
                    </a:p>
                  </a:txBody>
                  <a:tcPr marT="45724" marB="4572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153985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ea typeface="ＭＳ Ｐゴシック" pitchFamily="34" charset="-128"/>
                        </a:rPr>
                        <a:t>The process by which water is recycled on Earth</a:t>
                      </a:r>
                      <a:endParaRPr kumimoji="0" lang="en-US" sz="1400" b="1" i="0" u="none" strike="noStrike" cap="none" normalizeH="0" baseline="0" dirty="0" smtClean="0">
                        <a:ln>
                          <a:noFill/>
                        </a:ln>
                        <a:solidFill>
                          <a:schemeClr val="tx1"/>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ＭＳ Ｐゴシック" pitchFamily="34" charset="-128"/>
                        </a:rPr>
                        <a:t>WATER CYCLE</a:t>
                      </a:r>
                    </a:p>
                  </a:txBody>
                  <a:tcPr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ea typeface="ＭＳ Ｐゴシック" pitchFamily="34" charset="-128"/>
                        </a:rPr>
                        <a:t>How many ways does water fall back down to earth?</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sng" strike="noStrike" cap="none" normalizeH="0" baseline="0" dirty="0" smtClean="0">
                          <a:ln>
                            <a:noFill/>
                          </a:ln>
                          <a:solidFill>
                            <a:schemeClr val="tx1"/>
                          </a:solidFill>
                          <a:effectLst/>
                          <a:latin typeface="Arial" pitchFamily="34" charset="0"/>
                          <a:ea typeface="ＭＳ Ｐゴシック" pitchFamily="34" charset="-128"/>
                        </a:rPr>
                        <a:t>4</a:t>
                      </a:r>
                    </a:p>
                    <a:p>
                      <a:pPr marL="285750" marR="0" lvl="0" indent="-285750" algn="l" defTabSz="914400" rtl="0" eaLnBrk="1" fontAlgn="base" latinLnBrk="0" hangingPunct="1">
                        <a:lnSpc>
                          <a:spcPct val="100000"/>
                        </a:lnSpc>
                        <a:spcBef>
                          <a:spcPct val="20000"/>
                        </a:spcBef>
                        <a:spcAft>
                          <a:spcPct val="0"/>
                        </a:spcAft>
                        <a:buClrTx/>
                        <a:buSzTx/>
                        <a:buFont typeface="Arial"/>
                        <a:buChar char="•"/>
                        <a:tabLst/>
                      </a:pPr>
                      <a:r>
                        <a:rPr kumimoji="0" lang="en-US" sz="1200" b="1" i="0" u="none" strike="noStrike" cap="none" normalizeH="0" baseline="0" dirty="0" smtClean="0">
                          <a:ln>
                            <a:noFill/>
                          </a:ln>
                          <a:solidFill>
                            <a:schemeClr val="tx1"/>
                          </a:solidFill>
                          <a:effectLst/>
                          <a:latin typeface="Arial" pitchFamily="34" charset="0"/>
                          <a:ea typeface="ＭＳ Ｐゴシック" pitchFamily="34" charset="-128"/>
                        </a:rPr>
                        <a:t> RAIN</a:t>
                      </a:r>
                    </a:p>
                    <a:p>
                      <a:pPr marL="285750" marR="0" lvl="0" indent="-285750" algn="l" defTabSz="914400" rtl="0" eaLnBrk="1" fontAlgn="base" latinLnBrk="0" hangingPunct="1">
                        <a:lnSpc>
                          <a:spcPct val="100000"/>
                        </a:lnSpc>
                        <a:spcBef>
                          <a:spcPct val="20000"/>
                        </a:spcBef>
                        <a:spcAft>
                          <a:spcPct val="0"/>
                        </a:spcAft>
                        <a:buClrTx/>
                        <a:buSzTx/>
                        <a:buFont typeface="Arial"/>
                        <a:buChar char="•"/>
                        <a:tabLst/>
                      </a:pPr>
                      <a:r>
                        <a:rPr kumimoji="0" lang="en-US" sz="1200" b="1" i="0" u="none" strike="noStrike" cap="none" normalizeH="0" baseline="0" dirty="0" smtClean="0">
                          <a:ln>
                            <a:noFill/>
                          </a:ln>
                          <a:solidFill>
                            <a:schemeClr val="tx1"/>
                          </a:solidFill>
                          <a:effectLst/>
                          <a:latin typeface="Arial" pitchFamily="34" charset="0"/>
                          <a:ea typeface="ＭＳ Ｐゴシック" pitchFamily="34" charset="-128"/>
                        </a:rPr>
                        <a:t>SLEET</a:t>
                      </a:r>
                    </a:p>
                    <a:p>
                      <a:pPr marL="285750" marR="0" lvl="0" indent="-285750" algn="l" defTabSz="914400" rtl="0" eaLnBrk="1" fontAlgn="base" latinLnBrk="0" hangingPunct="1">
                        <a:lnSpc>
                          <a:spcPct val="100000"/>
                        </a:lnSpc>
                        <a:spcBef>
                          <a:spcPct val="20000"/>
                        </a:spcBef>
                        <a:spcAft>
                          <a:spcPct val="0"/>
                        </a:spcAft>
                        <a:buClrTx/>
                        <a:buSzTx/>
                        <a:buFont typeface="Arial"/>
                        <a:buChar char="•"/>
                        <a:tabLst/>
                      </a:pPr>
                      <a:r>
                        <a:rPr kumimoji="0" lang="en-US" sz="1200" b="1" i="0" u="none" strike="noStrike" cap="none" normalizeH="0" baseline="0" dirty="0" smtClean="0">
                          <a:ln>
                            <a:noFill/>
                          </a:ln>
                          <a:solidFill>
                            <a:schemeClr val="tx1"/>
                          </a:solidFill>
                          <a:effectLst/>
                          <a:latin typeface="Arial" pitchFamily="34" charset="0"/>
                          <a:ea typeface="ＭＳ Ｐゴシック" pitchFamily="34" charset="-128"/>
                        </a:rPr>
                        <a:t>SNOW</a:t>
                      </a:r>
                    </a:p>
                    <a:p>
                      <a:pPr marL="285750" marR="0" lvl="0" indent="-285750" algn="l" defTabSz="914400" rtl="0" eaLnBrk="1" fontAlgn="base" latinLnBrk="0" hangingPunct="1">
                        <a:lnSpc>
                          <a:spcPct val="100000"/>
                        </a:lnSpc>
                        <a:spcBef>
                          <a:spcPct val="20000"/>
                        </a:spcBef>
                        <a:spcAft>
                          <a:spcPct val="0"/>
                        </a:spcAft>
                        <a:buClrTx/>
                        <a:buSzTx/>
                        <a:buFont typeface="Arial"/>
                        <a:buChar char="•"/>
                        <a:tabLst/>
                      </a:pPr>
                      <a:r>
                        <a:rPr kumimoji="0" lang="en-US" sz="1200" b="1" i="0" u="none" strike="noStrike" cap="none" normalizeH="0" baseline="0" dirty="0" smtClean="0">
                          <a:ln>
                            <a:noFill/>
                          </a:ln>
                          <a:solidFill>
                            <a:schemeClr val="tx1"/>
                          </a:solidFill>
                          <a:effectLst/>
                          <a:latin typeface="Arial" pitchFamily="34" charset="0"/>
                          <a:ea typeface="ＭＳ Ｐゴシック" pitchFamily="34" charset="-128"/>
                        </a:rPr>
                        <a:t>HAIL</a:t>
                      </a:r>
                    </a:p>
                  </a:txBody>
                  <a:tcPr horzOverflow="overflow">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ＭＳ Ｐゴシック" pitchFamily="34" charset="-128"/>
                        </a:rPr>
                        <a:t>The process by which plants and animals allow water to enter the atmosphere.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ＭＳ Ｐゴシック" pitchFamily="34" charset="-128"/>
                        </a:rPr>
                        <a:t>TRANSPIRATION</a:t>
                      </a:r>
                    </a:p>
                  </a:txBody>
                  <a:tcPr horzOverflow="overflow">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153985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ea typeface="ＭＳ Ｐゴシック" pitchFamily="34" charset="-128"/>
                        </a:rPr>
                        <a:t>What is the process called when water vapor rises high in the atmosphere, then cools ,and forms clouds?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ＭＳ Ｐゴシック" pitchFamily="34" charset="-128"/>
                        </a:rPr>
                        <a:t>CONDENSATION</a:t>
                      </a:r>
                    </a:p>
                  </a:txBody>
                  <a:tcPr horzOverflow="overflow">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ea typeface="ＭＳ Ｐゴシック" pitchFamily="34" charset="-128"/>
                        </a:rPr>
                        <a:t>When water falls back to the Earth as snow, sleet, hail, or rain this is called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ＭＳ Ｐゴシック" pitchFamily="34" charset="-128"/>
                        </a:rPr>
                        <a:t>PRECIPITATION</a:t>
                      </a:r>
                    </a:p>
                  </a:txBody>
                  <a:tcPr horzOverflow="overflow">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ＭＳ Ｐゴシック" pitchFamily="34" charset="-128"/>
                        </a:rPr>
                        <a:t>The process by which water is heated up  by the sun and changes from water to water vapor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ＭＳ Ｐゴシック" pitchFamily="34" charset="-128"/>
                        </a:rPr>
                        <a:t>EVAPORATION</a:t>
                      </a:r>
                    </a:p>
                  </a:txBody>
                  <a:tcPr horzOverflow="overflow">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sp>
        <p:nvSpPr>
          <p:cNvPr id="56345" name="Footer Placeholder 3"/>
          <p:cNvSpPr>
            <a:spLocks noGrp="1"/>
          </p:cNvSpPr>
          <p:nvPr>
            <p:ph type="ftr" sz="quarter" idx="11"/>
          </p:nvPr>
        </p:nvSpPr>
        <p:spPr>
          <a:xfrm>
            <a:off x="0" y="6629400"/>
            <a:ext cx="9144000" cy="228600"/>
          </a:xfrm>
          <a:noFill/>
        </p:spPr>
        <p:txBody>
          <a:bodyPr/>
          <a:lstStyle/>
          <a:p>
            <a:r>
              <a:rPr lang="en-US" sz="900">
                <a:latin typeface="Arial" pitchFamily="34" charset="0"/>
                <a:ea typeface="ＭＳ Ｐゴシック" pitchFamily="34" charset="-128"/>
              </a:rPr>
              <a:t>Created by Tiffany Kinchens for MDCPS school-wide use only. For request please email tlkinchens@dadeschools.net</a:t>
            </a:r>
          </a:p>
        </p:txBody>
      </p:sp>
      <p:sp>
        <p:nvSpPr>
          <p:cNvPr id="2" name="Rectangle 1"/>
          <p:cNvSpPr/>
          <p:nvPr/>
        </p:nvSpPr>
        <p:spPr>
          <a:xfrm>
            <a:off x="1219200" y="76200"/>
            <a:ext cx="6182894" cy="584775"/>
          </a:xfrm>
          <a:prstGeom prst="rect">
            <a:avLst/>
          </a:prstGeom>
          <a:noFill/>
        </p:spPr>
        <p:txBody>
          <a:bodyPr>
            <a:spAutoFit/>
          </a:bodyPr>
          <a:lstStyle/>
          <a:p>
            <a:pPr algn="ctr">
              <a:defRPr/>
            </a:pP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mn-ea"/>
              </a:rPr>
              <a:t>Earth’s Systems &amp; Patterns</a:t>
            </a:r>
          </a:p>
        </p:txBody>
      </p:sp>
      <p:pic>
        <p:nvPicPr>
          <p:cNvPr id="56347" name="Picture 28" descr="http://us.cdn1.123rf.com/168nwm/vectomart/vectomart1108/vectomart110800051/10237923-illustration-of-sheep-grazing-in-grassland-in-sunny-day.jpg"/>
          <p:cNvPicPr>
            <a:picLocks noChangeAspect="1" noChangeArrowheads="1"/>
          </p:cNvPicPr>
          <p:nvPr/>
        </p:nvPicPr>
        <p:blipFill>
          <a:blip r:embed="rId3" cstate="print"/>
          <a:srcRect/>
          <a:stretch>
            <a:fillRect/>
          </a:stretch>
        </p:blipFill>
        <p:spPr bwMode="auto">
          <a:xfrm>
            <a:off x="685800" y="2362200"/>
            <a:ext cx="2133600" cy="1076325"/>
          </a:xfrm>
          <a:prstGeom prst="rect">
            <a:avLst/>
          </a:prstGeom>
          <a:noFill/>
          <a:ln w="9525">
            <a:noFill/>
            <a:miter lim="800000"/>
            <a:headEnd/>
            <a:tailEnd/>
          </a:ln>
        </p:spPr>
      </p:pic>
      <p:pic>
        <p:nvPicPr>
          <p:cNvPr id="56348" name="Picture 30" descr="http://jasontoal.ca/bog/wp-content/uploads/2010/08/wetland.jpg"/>
          <p:cNvPicPr>
            <a:picLocks noChangeAspect="1" noChangeArrowheads="1"/>
          </p:cNvPicPr>
          <p:nvPr/>
        </p:nvPicPr>
        <p:blipFill>
          <a:blip r:embed="rId4" cstate="print"/>
          <a:srcRect/>
          <a:stretch>
            <a:fillRect/>
          </a:stretch>
        </p:blipFill>
        <p:spPr bwMode="auto">
          <a:xfrm>
            <a:off x="3167063" y="1965325"/>
            <a:ext cx="2286000" cy="1446213"/>
          </a:xfrm>
          <a:prstGeom prst="rect">
            <a:avLst/>
          </a:prstGeom>
          <a:noFill/>
          <a:ln w="9525">
            <a:noFill/>
            <a:miter lim="800000"/>
            <a:headEnd/>
            <a:tailEnd/>
          </a:ln>
        </p:spPr>
      </p:pic>
      <p:pic>
        <p:nvPicPr>
          <p:cNvPr id="56349" name="Picture 32" descr="http://heightstechnology.edublogs.org/files/2009/01/water-cycle.jpg"/>
          <p:cNvPicPr>
            <a:picLocks noChangeAspect="1" noChangeArrowheads="1"/>
          </p:cNvPicPr>
          <p:nvPr/>
        </p:nvPicPr>
        <p:blipFill>
          <a:blip r:embed="rId5" cstate="print"/>
          <a:srcRect/>
          <a:stretch>
            <a:fillRect/>
          </a:stretch>
        </p:blipFill>
        <p:spPr bwMode="auto">
          <a:xfrm>
            <a:off x="5791200" y="665163"/>
            <a:ext cx="2859088" cy="2773362"/>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87" name="Group 39"/>
          <p:cNvGraphicFramePr>
            <a:graphicFrameLocks noGrp="1"/>
          </p:cNvGraphicFramePr>
          <p:nvPr/>
        </p:nvGraphicFramePr>
        <p:xfrm>
          <a:off x="228600" y="660400"/>
          <a:ext cx="8382000" cy="5935663"/>
        </p:xfrm>
        <a:graphic>
          <a:graphicData uri="http://schemas.openxmlformats.org/drawingml/2006/table">
            <a:tbl>
              <a:tblPr/>
              <a:tblGrid>
                <a:gridCol w="2794000"/>
                <a:gridCol w="2794000"/>
                <a:gridCol w="2794000"/>
              </a:tblGrid>
              <a:tr h="231088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1600" dirty="0" smtClean="0"/>
                        <a:t>The force exerted on you by the weight of tiny particles of air  is </a:t>
                      </a:r>
                      <a:r>
                        <a:rPr lang="en-US" sz="1600" baseline="0" dirty="0" smtClean="0"/>
                        <a:t> called _____</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p>
                      <a:pPr marL="285750" marR="0" lvl="0" indent="-285750" algn="ctr"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800" b="1" i="0" u="none" strike="noStrike" cap="none" normalizeH="0" baseline="0" dirty="0" smtClean="0">
                          <a:ln>
                            <a:noFill/>
                          </a:ln>
                          <a:solidFill>
                            <a:schemeClr val="tx1"/>
                          </a:solidFill>
                          <a:effectLst/>
                          <a:latin typeface="Arial" charset="0"/>
                        </a:rPr>
                        <a:t>AIR PRESSURE</a:t>
                      </a: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What are the 3 factors that determine the weather?</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p>
                      <a:pPr marL="285750" marR="0" lvl="0" indent="-285750" algn="ctr"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800" b="1" i="0" u="none" strike="noStrike" cap="none" normalizeH="0" baseline="0" dirty="0" smtClean="0">
                          <a:ln>
                            <a:noFill/>
                          </a:ln>
                          <a:solidFill>
                            <a:schemeClr val="tx1"/>
                          </a:solidFill>
                          <a:effectLst/>
                          <a:latin typeface="Arial" charset="0"/>
                        </a:rPr>
                        <a:t>AIR PRESSURE</a:t>
                      </a:r>
                    </a:p>
                    <a:p>
                      <a:pPr marL="285750" marR="0" lvl="0" indent="-285750" algn="ctr"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800" b="1" i="0" u="none" strike="noStrike" cap="none" normalizeH="0" baseline="0" dirty="0" smtClean="0">
                          <a:ln>
                            <a:noFill/>
                          </a:ln>
                          <a:solidFill>
                            <a:schemeClr val="tx1"/>
                          </a:solidFill>
                          <a:effectLst/>
                          <a:latin typeface="Arial" charset="0"/>
                        </a:rPr>
                        <a:t>TEMPERATURE</a:t>
                      </a:r>
                    </a:p>
                    <a:p>
                      <a:pPr marL="285750" marR="0" lvl="0" indent="-285750" algn="ctr"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800" b="1" i="0" u="none" strike="noStrike" cap="none" normalizeH="0" baseline="0" dirty="0" smtClean="0">
                          <a:ln>
                            <a:noFill/>
                          </a:ln>
                          <a:solidFill>
                            <a:schemeClr val="tx1"/>
                          </a:solidFill>
                          <a:effectLst/>
                          <a:latin typeface="Arial" charset="0"/>
                        </a:rPr>
                        <a:t>HUMDITY</a:t>
                      </a: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Puffy white or gray clouds that cumulate on top of each other and are usually found low in the atmosphere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CUMULUS</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34" charset="0"/>
                        <a:ea typeface="ＭＳ Ｐゴシック" pitchFamily="34" charset="-128"/>
                      </a:endParaRPr>
                    </a:p>
                  </a:txBody>
                  <a:tcPr marT="45725" marB="4572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08488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1200" dirty="0" smtClean="0"/>
                        <a:t>Clouds that look like a huge gray blanket that hangs low in the sky.  Or are low on the ground or very near the ground,</a:t>
                      </a:r>
                      <a:r>
                        <a:rPr lang="en-US" sz="1200" baseline="0" dirty="0" smtClean="0"/>
                        <a:t> like fog.</a:t>
                      </a:r>
                    </a:p>
                    <a:p>
                      <a:pPr marL="0" marR="0" lvl="0" indent="0" algn="ctr" defTabSz="914400" rtl="0" eaLnBrk="1" fontAlgn="base" latinLnBrk="0" hangingPunct="1">
                        <a:lnSpc>
                          <a:spcPct val="100000"/>
                        </a:lnSpc>
                        <a:spcBef>
                          <a:spcPct val="20000"/>
                        </a:spcBef>
                        <a:spcAft>
                          <a:spcPct val="0"/>
                        </a:spcAft>
                        <a:buClrTx/>
                        <a:buSzTx/>
                        <a:buFontTx/>
                        <a:buNone/>
                        <a:tabLst/>
                      </a:pPr>
                      <a:r>
                        <a:rPr lang="en-US" sz="2000" b="1" baseline="0" dirty="0" smtClean="0"/>
                        <a:t>STRATUS</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34" charset="0"/>
                        <a:ea typeface="ＭＳ Ｐゴシック" pitchFamily="34" charset="-128"/>
                      </a:endParaRPr>
                    </a:p>
                  </a:txBody>
                  <a:tcPr marT="45721" marB="45721"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1200" dirty="0" smtClean="0"/>
                        <a:t>Clouds very high up in the sky, looking thin and wispy, like someone pulled a bigger cloud apart into little bits of cloud, and are made up of mostly</a:t>
                      </a:r>
                      <a:r>
                        <a:rPr lang="en-US" sz="1200" baseline="0" dirty="0" smtClean="0"/>
                        <a:t> ice crystals</a:t>
                      </a:r>
                      <a:endParaRPr lang="en-US" sz="1200" dirty="0" smtClean="0"/>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CIRRUS</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Arial" pitchFamily="34" charset="0"/>
                        <a:ea typeface="ＭＳ Ｐゴシック" pitchFamily="34" charset="-128"/>
                      </a:endParaRPr>
                    </a:p>
                  </a:txBody>
                  <a:tcPr marT="45721" marB="45721" horzOverflow="overflow">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4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4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4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4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800" b="1" i="0" u="none" strike="noStrike" cap="none" normalizeH="0" baseline="0" dirty="0" smtClean="0">
                          <a:ln>
                            <a:noFill/>
                          </a:ln>
                          <a:solidFill>
                            <a:schemeClr val="tx1"/>
                          </a:solidFill>
                          <a:effectLst/>
                          <a:latin typeface="Arial" charset="0"/>
                        </a:rPr>
                        <a:t>BAROMETER</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Arial" charset="0"/>
                        </a:rPr>
                        <a:t>(Used to measure atmospheric pressure)</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34" charset="0"/>
                        <a:ea typeface="ＭＳ Ｐゴシック" pitchFamily="34" charset="-128"/>
                      </a:endParaRPr>
                    </a:p>
                  </a:txBody>
                  <a:tcPr marT="45721" marB="45721" horzOverflow="overflow">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153989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The amount of water vapor  (moisture) in the air</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HUMDITY</a:t>
                      </a:r>
                    </a:p>
                  </a:txBody>
                  <a:tcPr marT="45716" marB="45716" horzOverflow="overflow">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1400" dirty="0" smtClean="0"/>
                        <a:t>A mass of cool, dry air that generally brings fair weather and light winds</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HIGH PRESSURE</a:t>
                      </a:r>
                    </a:p>
                  </a:txBody>
                  <a:tcPr marT="45716" marB="45716" horzOverflow="overflow">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1400" dirty="0" smtClean="0"/>
                        <a:t>A</a:t>
                      </a:r>
                      <a:r>
                        <a:rPr lang="en-US" sz="1400" baseline="0" dirty="0" smtClean="0"/>
                        <a:t> </a:t>
                      </a:r>
                      <a:r>
                        <a:rPr lang="en-US" sz="1400" dirty="0" smtClean="0"/>
                        <a:t>mass of warm, moist air that generally brings stormy weather with strong winds</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LOW PRESSURE</a:t>
                      </a:r>
                    </a:p>
                  </a:txBody>
                  <a:tcPr marT="45716" marB="45716" horzOverflow="overflow">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sp>
        <p:nvSpPr>
          <p:cNvPr id="58393" name="Footer Placeholder 3"/>
          <p:cNvSpPr>
            <a:spLocks noGrp="1"/>
          </p:cNvSpPr>
          <p:nvPr>
            <p:ph type="ftr" sz="quarter" idx="11"/>
          </p:nvPr>
        </p:nvSpPr>
        <p:spPr>
          <a:xfrm>
            <a:off x="0" y="6629400"/>
            <a:ext cx="9144000" cy="228600"/>
          </a:xfrm>
          <a:noFill/>
        </p:spPr>
        <p:txBody>
          <a:bodyPr/>
          <a:lstStyle/>
          <a:p>
            <a:r>
              <a:rPr lang="en-US" sz="900">
                <a:latin typeface="Arial" pitchFamily="34" charset="0"/>
                <a:ea typeface="ＭＳ Ｐゴシック" pitchFamily="34" charset="-128"/>
              </a:rPr>
              <a:t>Created by Tiffany Kinchens for MDCPS school-wide use only. For request please email tlkinchens@dadeschools.net</a:t>
            </a:r>
          </a:p>
        </p:txBody>
      </p:sp>
      <p:sp>
        <p:nvSpPr>
          <p:cNvPr id="2" name="Rectangle 1"/>
          <p:cNvSpPr/>
          <p:nvPr/>
        </p:nvSpPr>
        <p:spPr>
          <a:xfrm>
            <a:off x="1219200" y="76200"/>
            <a:ext cx="6182894" cy="584775"/>
          </a:xfrm>
          <a:prstGeom prst="rect">
            <a:avLst/>
          </a:prstGeom>
          <a:noFill/>
        </p:spPr>
        <p:txBody>
          <a:bodyPr>
            <a:spAutoFit/>
          </a:bodyPr>
          <a:lstStyle/>
          <a:p>
            <a:pPr algn="ctr">
              <a:defRPr/>
            </a:pP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mn-ea"/>
              </a:rPr>
              <a:t>Earth’s Systems &amp; Patterns</a:t>
            </a:r>
          </a:p>
        </p:txBody>
      </p:sp>
      <p:pic>
        <p:nvPicPr>
          <p:cNvPr id="58395" name="Picture 14" descr="http://www.l-schuster.de/assets/images/db_images/db_Barometer1.jpg"/>
          <p:cNvPicPr>
            <a:picLocks noChangeAspect="1" noChangeArrowheads="1"/>
          </p:cNvPicPr>
          <p:nvPr/>
        </p:nvPicPr>
        <p:blipFill>
          <a:blip r:embed="rId3" cstate="print"/>
          <a:srcRect/>
          <a:stretch>
            <a:fillRect/>
          </a:stretch>
        </p:blipFill>
        <p:spPr bwMode="auto">
          <a:xfrm>
            <a:off x="6469063" y="3048000"/>
            <a:ext cx="1303337" cy="990600"/>
          </a:xfrm>
          <a:prstGeom prst="rect">
            <a:avLst/>
          </a:prstGeom>
          <a:noFill/>
          <a:ln w="9525">
            <a:noFill/>
            <a:miter lim="800000"/>
            <a:headEnd/>
            <a:tailEnd/>
          </a:ln>
        </p:spPr>
      </p:pic>
      <p:pic>
        <p:nvPicPr>
          <p:cNvPr id="58396" name="Picture 2" descr="http://www.clipart-rahmen.de/wp-content/uploads/2012/03/Cumulus-Cloud.png"/>
          <p:cNvPicPr>
            <a:picLocks noChangeAspect="1" noChangeArrowheads="1"/>
          </p:cNvPicPr>
          <p:nvPr/>
        </p:nvPicPr>
        <p:blipFill>
          <a:blip r:embed="rId4" cstate="print"/>
          <a:srcRect/>
          <a:stretch>
            <a:fillRect/>
          </a:stretch>
        </p:blipFill>
        <p:spPr bwMode="auto">
          <a:xfrm>
            <a:off x="5883275" y="1905000"/>
            <a:ext cx="1365250" cy="762000"/>
          </a:xfrm>
          <a:prstGeom prst="rect">
            <a:avLst/>
          </a:prstGeom>
          <a:noFill/>
          <a:ln w="9525">
            <a:noFill/>
            <a:miter lim="800000"/>
            <a:headEnd/>
            <a:tailEnd/>
          </a:ln>
        </p:spPr>
      </p:pic>
      <p:pic>
        <p:nvPicPr>
          <p:cNvPr id="58397" name="Picture 2" descr="http://www.clipart-rahmen.de/wp-content/uploads/2012/03/Cumulus-Cloud.png"/>
          <p:cNvPicPr>
            <a:picLocks noChangeAspect="1" noChangeArrowheads="1"/>
          </p:cNvPicPr>
          <p:nvPr/>
        </p:nvPicPr>
        <p:blipFill>
          <a:blip r:embed="rId5" cstate="print"/>
          <a:srcRect/>
          <a:stretch>
            <a:fillRect/>
          </a:stretch>
        </p:blipFill>
        <p:spPr bwMode="auto">
          <a:xfrm>
            <a:off x="7239000" y="2184400"/>
            <a:ext cx="1238250" cy="762000"/>
          </a:xfrm>
          <a:prstGeom prst="rect">
            <a:avLst/>
          </a:prstGeom>
          <a:noFill/>
          <a:ln w="9525">
            <a:noFill/>
            <a:miter lim="800000"/>
            <a:headEnd/>
            <a:tailEnd/>
          </a:ln>
        </p:spPr>
      </p:pic>
      <p:pic>
        <p:nvPicPr>
          <p:cNvPr id="58398" name="Picture 6" descr="http://www.cartoonlearning.com/wp-content/uploads/gray-cloud-black-outline.png"/>
          <p:cNvPicPr>
            <a:picLocks noChangeAspect="1" noChangeArrowheads="1"/>
          </p:cNvPicPr>
          <p:nvPr/>
        </p:nvPicPr>
        <p:blipFill>
          <a:blip r:embed="rId6" cstate="print"/>
          <a:srcRect/>
          <a:stretch>
            <a:fillRect/>
          </a:stretch>
        </p:blipFill>
        <p:spPr bwMode="auto">
          <a:xfrm>
            <a:off x="266700" y="4038600"/>
            <a:ext cx="2705100" cy="685800"/>
          </a:xfrm>
          <a:prstGeom prst="rect">
            <a:avLst/>
          </a:prstGeom>
          <a:noFill/>
          <a:ln w="9525">
            <a:noFill/>
            <a:miter lim="800000"/>
            <a:headEnd/>
            <a:tailEnd/>
          </a:ln>
        </p:spPr>
      </p:pic>
      <p:pic>
        <p:nvPicPr>
          <p:cNvPr id="58399" name="Picture 8" descr="http://www.presentationmagazine.com/powerpoint-templates/00399/468slide2.jpg"/>
          <p:cNvPicPr>
            <a:picLocks noChangeAspect="1" noChangeArrowheads="1"/>
          </p:cNvPicPr>
          <p:nvPr/>
        </p:nvPicPr>
        <p:blipFill>
          <a:blip r:embed="rId7" cstate="print"/>
          <a:srcRect/>
          <a:stretch>
            <a:fillRect/>
          </a:stretch>
        </p:blipFill>
        <p:spPr bwMode="auto">
          <a:xfrm>
            <a:off x="3352800" y="4267200"/>
            <a:ext cx="1870075" cy="7620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87" name="Group 39"/>
          <p:cNvGraphicFramePr>
            <a:graphicFrameLocks noGrp="1"/>
          </p:cNvGraphicFramePr>
          <p:nvPr/>
        </p:nvGraphicFramePr>
        <p:xfrm>
          <a:off x="228600" y="685800"/>
          <a:ext cx="8382000" cy="5943601"/>
        </p:xfrm>
        <a:graphic>
          <a:graphicData uri="http://schemas.openxmlformats.org/drawingml/2006/table">
            <a:tbl>
              <a:tblPr/>
              <a:tblGrid>
                <a:gridCol w="2794000"/>
                <a:gridCol w="2794000"/>
                <a:gridCol w="2794000"/>
              </a:tblGrid>
              <a:tr h="143257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ＭＳ Ｐゴシック" pitchFamily="34" charset="-128"/>
                        </a:rPr>
                        <a:t>The Basic Building Blocks Of All Living Things ____</a:t>
                      </a:r>
                      <a:endParaRPr kumimoji="0" lang="en-US" sz="1800" b="1" i="0" u="none" strike="noStrike" cap="none" normalizeH="0" baseline="0" dirty="0" smtClean="0">
                        <a:ln>
                          <a:noFill/>
                        </a:ln>
                        <a:solidFill>
                          <a:schemeClr val="tx1"/>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ea typeface="ＭＳ Ｐゴシック" pitchFamily="34" charset="-128"/>
                        </a:rPr>
                        <a:t>CELLS</a:t>
                      </a:r>
                    </a:p>
                  </a:txBody>
                  <a:tcPr marT="45725" marB="4572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ＭＳ Ｐゴシック" pitchFamily="34" charset="-128"/>
                        </a:rPr>
                        <a:t>Can a liver cell change to a kidney cell?</a:t>
                      </a:r>
                      <a:endParaRPr kumimoji="0" lang="en-US" sz="2000" b="1" i="0" u="none" strike="noStrike" cap="none" normalizeH="0" baseline="0" dirty="0" smtClean="0">
                        <a:ln>
                          <a:noFill/>
                        </a:ln>
                        <a:solidFill>
                          <a:schemeClr val="tx1"/>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ＭＳ Ｐゴシック" pitchFamily="34" charset="-128"/>
                        </a:rPr>
                        <a:t>NO CELLS STAY THEY SAME THEY JUST DUPLICATE THEMSELVES</a:t>
                      </a:r>
                    </a:p>
                  </a:txBody>
                  <a:tcPr marT="45725" marB="4572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What do all living things have in common?</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THEY ARE MADE UP OF CELLS</a:t>
                      </a:r>
                    </a:p>
                  </a:txBody>
                  <a:tcPr marT="45725" marB="4572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301230">
                <a:tc>
                  <a:txBody>
                    <a:bodyPr/>
                    <a:lstStyle/>
                    <a:p>
                      <a:pPr algn="ctr"/>
                      <a:r>
                        <a:rPr lang="en-US" sz="1600" dirty="0" smtClean="0"/>
                        <a:t>A group of</a:t>
                      </a:r>
                      <a:r>
                        <a:rPr lang="en-US" sz="1600" baseline="0" dirty="0" smtClean="0"/>
                        <a:t> cells that carry out a specific job in the body is called ___?</a:t>
                      </a:r>
                    </a:p>
                    <a:p>
                      <a:pPr algn="ctr"/>
                      <a:endParaRPr lang="en-US" sz="900" b="1" baseline="0" dirty="0" smtClean="0"/>
                    </a:p>
                    <a:p>
                      <a:pPr algn="ctr"/>
                      <a:r>
                        <a:rPr lang="en-US" sz="2000" b="1" baseline="0" dirty="0" smtClean="0"/>
                        <a:t>TISSUES</a:t>
                      </a:r>
                      <a:endParaRPr lang="en-US" sz="2000" b="1" dirty="0"/>
                    </a:p>
                  </a:txBody>
                  <a:tcPr marT="45722" marB="45722">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smtClean="0">
                          <a:ln>
                            <a:noFill/>
                          </a:ln>
                          <a:solidFill>
                            <a:schemeClr val="tx1"/>
                          </a:solidFill>
                          <a:effectLst/>
                          <a:latin typeface="Arial" charset="0"/>
                        </a:rPr>
                        <a:t>A collection of tissues that are joined together to serve a function in the body</a:t>
                      </a:r>
                      <a:r>
                        <a:rPr lang="en-US" sz="1600" b="0" baseline="0" dirty="0" smtClean="0"/>
                        <a:t>__?</a:t>
                      </a:r>
                    </a:p>
                    <a:p>
                      <a:pPr algn="ctr"/>
                      <a:endParaRPr lang="en-US" sz="900" b="1" baseline="0" dirty="0" smtClean="0"/>
                    </a:p>
                    <a:p>
                      <a:pPr algn="ctr"/>
                      <a:r>
                        <a:rPr lang="en-US" sz="2000" b="1" baseline="0" dirty="0" smtClean="0"/>
                        <a:t>ORGANS</a:t>
                      </a:r>
                    </a:p>
                    <a:p>
                      <a:pPr algn="ctr"/>
                      <a:endParaRPr lang="en-US" sz="2000" b="1" baseline="0" dirty="0" smtClean="0"/>
                    </a:p>
                    <a:p>
                      <a:pPr algn="ctr"/>
                      <a:endParaRPr lang="en-US" sz="1800" b="1" baseline="0" dirty="0" smtClean="0"/>
                    </a:p>
                    <a:p>
                      <a:pPr algn="ctr"/>
                      <a:endParaRPr lang="en-US" sz="1800" b="1" dirty="0"/>
                    </a:p>
                  </a:txBody>
                  <a:tcPr marT="45721" marB="45721" horzOverflow="overflow">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What is a body system?</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A Group Of Organs That Work Together In The Body</a:t>
                      </a:r>
                    </a:p>
                    <a:p>
                      <a:endParaRPr lang="en-US" sz="1800" dirty="0"/>
                    </a:p>
                  </a:txBody>
                  <a:tcPr marT="45721" marB="45721" horzOverflow="overflow">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20980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The largest organ is the__?</a:t>
                      </a:r>
                      <a:endParaRPr kumimoji="0" lang="en-US" sz="18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SKIN</a:t>
                      </a:r>
                    </a:p>
                    <a:p>
                      <a:endParaRPr lang="en-US" sz="1800" dirty="0"/>
                    </a:p>
                  </a:txBody>
                  <a:tcPr marT="45721" marB="45721" horzOverflow="overflow">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1600" dirty="0" smtClean="0"/>
                        <a:t>___ is the organ that makes urine from waste products and excess water found in your blood</a:t>
                      </a:r>
                      <a:r>
                        <a:rPr lang="en-US" sz="1600" b="0" dirty="0" smtClean="0"/>
                        <a:t>.</a:t>
                      </a:r>
                      <a:endParaRPr kumimoji="0" lang="en-US" sz="20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KIDNEYS</a:t>
                      </a:r>
                    </a:p>
                  </a:txBody>
                  <a:tcPr marT="45721" marB="45721" horzOverflow="overflow">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The organ that </a:t>
                      </a:r>
                      <a:r>
                        <a:rPr lang="en-US" sz="1400" b="0" dirty="0" smtClean="0"/>
                        <a:t>controls our bodily</a:t>
                      </a:r>
                      <a:r>
                        <a:rPr lang="en-US" sz="1400" b="0" baseline="0" dirty="0" smtClean="0"/>
                        <a:t> functions, process, analyzes, and stores </a:t>
                      </a:r>
                      <a:r>
                        <a:rPr lang="en-US" sz="1400" b="0" dirty="0" smtClean="0"/>
                        <a:t>information, and allows the</a:t>
                      </a:r>
                      <a:r>
                        <a:rPr lang="en-US" sz="1400" b="0" baseline="0" dirty="0" smtClean="0"/>
                        <a:t> body to </a:t>
                      </a:r>
                      <a:r>
                        <a:rPr lang="en-US" sz="1400" b="0" dirty="0" smtClean="0"/>
                        <a:t>think, move, feel, see, hear, taste, and smell?</a:t>
                      </a:r>
                      <a:endParaRPr kumimoji="0" lang="en-US" sz="20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BRAIN</a:t>
                      </a:r>
                    </a:p>
                    <a:p>
                      <a:endParaRPr lang="en-US" sz="1800" dirty="0"/>
                    </a:p>
                  </a:txBody>
                  <a:tcPr marT="45722" marB="45722">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sp>
        <p:nvSpPr>
          <p:cNvPr id="2" name="Rectangle 1"/>
          <p:cNvSpPr/>
          <p:nvPr/>
        </p:nvSpPr>
        <p:spPr>
          <a:xfrm>
            <a:off x="381000" y="76200"/>
            <a:ext cx="8305800" cy="461665"/>
          </a:xfrm>
          <a:prstGeom prst="rect">
            <a:avLst/>
          </a:prstGeom>
          <a:noFill/>
        </p:spPr>
        <p:txBody>
          <a:bodyPr>
            <a:spAutoFit/>
          </a:bodyPr>
          <a:lstStyle/>
          <a:p>
            <a:pPr algn="ctr">
              <a:defRPr/>
            </a:pPr>
            <a:r>
              <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mn-ea"/>
              </a:rPr>
              <a:t>Organization and Development of Living Organisms</a:t>
            </a:r>
          </a:p>
        </p:txBody>
      </p:sp>
      <p:pic>
        <p:nvPicPr>
          <p:cNvPr id="60442" name="Picture 2"/>
          <p:cNvPicPr>
            <a:picLocks noChangeAspect="1"/>
          </p:cNvPicPr>
          <p:nvPr/>
        </p:nvPicPr>
        <p:blipFill>
          <a:blip r:embed="rId3" cstate="print"/>
          <a:srcRect/>
          <a:stretch>
            <a:fillRect/>
          </a:stretch>
        </p:blipFill>
        <p:spPr bwMode="auto">
          <a:xfrm>
            <a:off x="304800" y="1371600"/>
            <a:ext cx="838200" cy="609600"/>
          </a:xfrm>
          <a:prstGeom prst="rect">
            <a:avLst/>
          </a:prstGeom>
          <a:noFill/>
          <a:ln w="9525">
            <a:noFill/>
            <a:miter lim="800000"/>
            <a:headEnd/>
            <a:tailEnd/>
          </a:ln>
        </p:spPr>
      </p:pic>
      <p:pic>
        <p:nvPicPr>
          <p:cNvPr id="60443" name="Picture 3"/>
          <p:cNvPicPr>
            <a:picLocks noChangeAspect="1"/>
          </p:cNvPicPr>
          <p:nvPr/>
        </p:nvPicPr>
        <p:blipFill>
          <a:blip r:embed="rId4" cstate="print"/>
          <a:srcRect/>
          <a:stretch>
            <a:fillRect/>
          </a:stretch>
        </p:blipFill>
        <p:spPr bwMode="auto">
          <a:xfrm>
            <a:off x="381000" y="3429000"/>
            <a:ext cx="2438400" cy="685800"/>
          </a:xfrm>
          <a:prstGeom prst="rect">
            <a:avLst/>
          </a:prstGeom>
          <a:noFill/>
          <a:ln w="9525">
            <a:noFill/>
            <a:miter lim="800000"/>
            <a:headEnd/>
            <a:tailEnd/>
          </a:ln>
        </p:spPr>
      </p:pic>
      <p:pic>
        <p:nvPicPr>
          <p:cNvPr id="60444" name="Picture 4"/>
          <p:cNvPicPr>
            <a:picLocks noChangeAspect="1"/>
          </p:cNvPicPr>
          <p:nvPr/>
        </p:nvPicPr>
        <p:blipFill>
          <a:blip r:embed="rId5" cstate="print"/>
          <a:srcRect t="30998"/>
          <a:stretch>
            <a:fillRect/>
          </a:stretch>
        </p:blipFill>
        <p:spPr bwMode="auto">
          <a:xfrm>
            <a:off x="3124200" y="3352800"/>
            <a:ext cx="2590800" cy="990600"/>
          </a:xfrm>
          <a:prstGeom prst="rect">
            <a:avLst/>
          </a:prstGeom>
          <a:noFill/>
          <a:ln w="9525">
            <a:noFill/>
            <a:miter lim="800000"/>
            <a:headEnd/>
            <a:tailEnd/>
          </a:ln>
        </p:spPr>
      </p:pic>
      <p:pic>
        <p:nvPicPr>
          <p:cNvPr id="60445" name="Picture 5"/>
          <p:cNvPicPr>
            <a:picLocks noChangeAspect="1"/>
          </p:cNvPicPr>
          <p:nvPr/>
        </p:nvPicPr>
        <p:blipFill>
          <a:blip r:embed="rId6" cstate="print"/>
          <a:srcRect/>
          <a:stretch>
            <a:fillRect/>
          </a:stretch>
        </p:blipFill>
        <p:spPr bwMode="auto">
          <a:xfrm>
            <a:off x="6400800" y="3352800"/>
            <a:ext cx="1905000" cy="990600"/>
          </a:xfrm>
          <a:prstGeom prst="rect">
            <a:avLst/>
          </a:prstGeom>
          <a:noFill/>
          <a:ln w="9525">
            <a:noFill/>
            <a:miter lim="800000"/>
            <a:headEnd/>
            <a:tailEnd/>
          </a:ln>
        </p:spPr>
      </p:pic>
      <p:pic>
        <p:nvPicPr>
          <p:cNvPr id="60446" name="Picture 10"/>
          <p:cNvPicPr>
            <a:picLocks noChangeAspect="1"/>
          </p:cNvPicPr>
          <p:nvPr/>
        </p:nvPicPr>
        <p:blipFill>
          <a:blip r:embed="rId3" cstate="print"/>
          <a:srcRect/>
          <a:stretch>
            <a:fillRect/>
          </a:stretch>
        </p:blipFill>
        <p:spPr bwMode="auto">
          <a:xfrm>
            <a:off x="1981200" y="1447800"/>
            <a:ext cx="838200" cy="609600"/>
          </a:xfrm>
          <a:prstGeom prst="rect">
            <a:avLst/>
          </a:prstGeom>
          <a:noFill/>
          <a:ln w="9525">
            <a:noFill/>
            <a:miter lim="800000"/>
            <a:headEnd/>
            <a:tailEnd/>
          </a:ln>
        </p:spPr>
      </p:pic>
      <p:pic>
        <p:nvPicPr>
          <p:cNvPr id="60447" name="Picture 8"/>
          <p:cNvPicPr>
            <a:picLocks noChangeAspect="1"/>
          </p:cNvPicPr>
          <p:nvPr/>
        </p:nvPicPr>
        <p:blipFill>
          <a:blip r:embed="rId7" cstate="print"/>
          <a:srcRect/>
          <a:stretch>
            <a:fillRect/>
          </a:stretch>
        </p:blipFill>
        <p:spPr bwMode="auto">
          <a:xfrm>
            <a:off x="4953000" y="5410200"/>
            <a:ext cx="838200" cy="838200"/>
          </a:xfrm>
          <a:prstGeom prst="rect">
            <a:avLst/>
          </a:prstGeom>
          <a:noFill/>
          <a:ln w="9525">
            <a:noFill/>
            <a:miter lim="800000"/>
            <a:headEnd/>
            <a:tailEnd/>
          </a:ln>
        </p:spPr>
      </p:pic>
      <p:pic>
        <p:nvPicPr>
          <p:cNvPr id="60448" name="Picture 12"/>
          <p:cNvPicPr>
            <a:picLocks noChangeAspect="1"/>
          </p:cNvPicPr>
          <p:nvPr/>
        </p:nvPicPr>
        <p:blipFill>
          <a:blip r:embed="rId7" cstate="print"/>
          <a:srcRect/>
          <a:stretch>
            <a:fillRect/>
          </a:stretch>
        </p:blipFill>
        <p:spPr bwMode="auto">
          <a:xfrm>
            <a:off x="3048000" y="5410200"/>
            <a:ext cx="838200" cy="838200"/>
          </a:xfrm>
          <a:prstGeom prst="rect">
            <a:avLst/>
          </a:prstGeom>
          <a:noFill/>
          <a:ln w="9525">
            <a:noFill/>
            <a:miter lim="800000"/>
            <a:headEnd/>
            <a:tailEnd/>
          </a:ln>
        </p:spPr>
      </p:pic>
      <p:pic>
        <p:nvPicPr>
          <p:cNvPr id="60449" name="Picture 11"/>
          <p:cNvPicPr>
            <a:picLocks noChangeAspect="1"/>
          </p:cNvPicPr>
          <p:nvPr/>
        </p:nvPicPr>
        <p:blipFill>
          <a:blip r:embed="rId8" cstate="print"/>
          <a:srcRect/>
          <a:stretch>
            <a:fillRect/>
          </a:stretch>
        </p:blipFill>
        <p:spPr bwMode="auto">
          <a:xfrm>
            <a:off x="7620000" y="5638800"/>
            <a:ext cx="914400" cy="9144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87" name="Group 39"/>
          <p:cNvGraphicFramePr>
            <a:graphicFrameLocks noGrp="1"/>
          </p:cNvGraphicFramePr>
          <p:nvPr/>
        </p:nvGraphicFramePr>
        <p:xfrm>
          <a:off x="228600" y="685800"/>
          <a:ext cx="8762999" cy="5899150"/>
        </p:xfrm>
        <a:graphic>
          <a:graphicData uri="http://schemas.openxmlformats.org/drawingml/2006/table">
            <a:tbl>
              <a:tblPr/>
              <a:tblGrid>
                <a:gridCol w="2818508"/>
                <a:gridCol w="2818508"/>
                <a:gridCol w="3125983"/>
              </a:tblGrid>
              <a:tr h="5899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The Human body System that: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400" b="0" i="0" u="none" strike="noStrike" cap="none" normalizeH="0" baseline="0" dirty="0" smtClean="0">
                          <a:ln>
                            <a:noFill/>
                          </a:ln>
                          <a:solidFill>
                            <a:schemeClr val="tx1"/>
                          </a:solidFill>
                          <a:effectLst/>
                          <a:latin typeface="Arial" charset="0"/>
                        </a:rPr>
                        <a:t>Takes in oxygen and releases carbon dioxide.</a:t>
                      </a: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1400" b="0" i="0" u="none" strike="noStrike" cap="none" normalizeH="0" baseline="0" dirty="0" smtClean="0">
                          <a:ln>
                            <a:noFill/>
                          </a:ln>
                          <a:solidFill>
                            <a:schemeClr val="tx1"/>
                          </a:solidFill>
                          <a:effectLst/>
                          <a:latin typeface="Arial" charset="0"/>
                        </a:rPr>
                        <a:t>Is composed of: nasal cavity, throat (pharynx), voice box (larynx), windpipe (trachea), bronchi, and lungs.</a:t>
                      </a:r>
                    </a:p>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US" sz="18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RESPIRATORY SYSTEM</a:t>
                      </a:r>
                    </a:p>
                    <a:p>
                      <a:endParaRPr lang="en-US" sz="1800" dirty="0"/>
                    </a:p>
                  </a:txBody>
                  <a:tcPr marT="45725" marB="4572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The Human body System that: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400" b="0" i="0" u="none" strike="noStrike" cap="none" normalizeH="0" baseline="0" dirty="0" smtClean="0">
                          <a:ln>
                            <a:noFill/>
                          </a:ln>
                          <a:solidFill>
                            <a:schemeClr val="tx1"/>
                          </a:solidFill>
                          <a:effectLst/>
                          <a:latin typeface="Arial" charset="0"/>
                        </a:rPr>
                        <a:t>Controls bodily functions</a:t>
                      </a: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400" b="0" i="0" u="none" strike="noStrike" cap="none" normalizeH="0" baseline="0" dirty="0" smtClean="0">
                          <a:ln>
                            <a:noFill/>
                          </a:ln>
                          <a:solidFill>
                            <a:schemeClr val="tx1"/>
                          </a:solidFill>
                          <a:effectLst/>
                          <a:latin typeface="Arial" charset="0"/>
                        </a:rPr>
                        <a:t>Sends signals from the brain to the muscles and organs.</a:t>
                      </a: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400" b="0" i="0" u="none" strike="noStrike" cap="none" normalizeH="0" baseline="0" dirty="0" smtClean="0">
                          <a:ln>
                            <a:noFill/>
                          </a:ln>
                          <a:solidFill>
                            <a:schemeClr val="tx1"/>
                          </a:solidFill>
                          <a:effectLst/>
                          <a:latin typeface="Arial" charset="0"/>
                        </a:rPr>
                        <a:t>Is composed of: the brain, spinal cord, and nerves</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NERVOUS SYSTEM</a:t>
                      </a:r>
                    </a:p>
                    <a:p>
                      <a:pPr algn="ctr"/>
                      <a:endParaRPr lang="en-US" sz="2000" b="1" baseline="0" dirty="0" smtClean="0"/>
                    </a:p>
                  </a:txBody>
                  <a:tcPr marT="45725" marB="4572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The Human body System that: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400" b="0" i="0" u="none" strike="noStrike" cap="none" normalizeH="0" baseline="0" dirty="0" smtClean="0">
                          <a:ln>
                            <a:noFill/>
                          </a:ln>
                          <a:solidFill>
                            <a:schemeClr val="tx1"/>
                          </a:solidFill>
                          <a:effectLst/>
                          <a:latin typeface="Arial" charset="0"/>
                        </a:rPr>
                        <a:t>Breaks down food and turns it into energy for the cells.</a:t>
                      </a: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400" b="0" i="0" u="none" strike="noStrike" cap="none" normalizeH="0" baseline="0" dirty="0" smtClean="0">
                          <a:ln>
                            <a:noFill/>
                          </a:ln>
                          <a:solidFill>
                            <a:schemeClr val="tx1"/>
                          </a:solidFill>
                          <a:effectLst/>
                          <a:latin typeface="Arial" charset="0"/>
                        </a:rPr>
                        <a:t>Is composed of the: mouth, esophagus, stomach, liver, pancreas, small intestine, large intestine, and rectum</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charset="0"/>
                        </a:rPr>
                        <a:t>DIGESTIVE SYSTEM</a:t>
                      </a:r>
                    </a:p>
                    <a:p>
                      <a:endParaRPr lang="en-US" sz="1400" dirty="0"/>
                    </a:p>
                  </a:txBody>
                  <a:tcPr marT="45725" marB="4572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2475" name="Footer Placeholder 3"/>
          <p:cNvSpPr>
            <a:spLocks noGrp="1"/>
          </p:cNvSpPr>
          <p:nvPr>
            <p:ph type="ftr" sz="quarter" idx="11"/>
          </p:nvPr>
        </p:nvSpPr>
        <p:spPr>
          <a:xfrm>
            <a:off x="0" y="6629400"/>
            <a:ext cx="9144000" cy="228600"/>
          </a:xfrm>
          <a:noFill/>
        </p:spPr>
        <p:txBody>
          <a:bodyPr/>
          <a:lstStyle/>
          <a:p>
            <a:r>
              <a:rPr lang="en-US" sz="900">
                <a:latin typeface="Arial" pitchFamily="34" charset="0"/>
                <a:ea typeface="ＭＳ Ｐゴシック" pitchFamily="34" charset="-128"/>
              </a:rPr>
              <a:t>Created by Tiffany Kinchens for MDCPS school-wide use only. For request please email tlkinchens@dadeschools.net</a:t>
            </a:r>
          </a:p>
        </p:txBody>
      </p:sp>
      <p:sp>
        <p:nvSpPr>
          <p:cNvPr id="2" name="Rectangle 1"/>
          <p:cNvSpPr/>
          <p:nvPr/>
        </p:nvSpPr>
        <p:spPr>
          <a:xfrm>
            <a:off x="228600" y="76200"/>
            <a:ext cx="8763000" cy="461665"/>
          </a:xfrm>
          <a:prstGeom prst="rect">
            <a:avLst/>
          </a:prstGeom>
          <a:noFill/>
        </p:spPr>
        <p:txBody>
          <a:bodyPr>
            <a:spAutoFit/>
          </a:bodyPr>
          <a:lstStyle/>
          <a:p>
            <a:pPr algn="ctr">
              <a:defRPr/>
            </a:pPr>
            <a:r>
              <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ＭＳ Ｐゴシック" charset="0"/>
                <a:cs typeface="ＭＳ Ｐゴシック" charset="0"/>
              </a:rPr>
              <a:t>Organization and Development of Living Organisms</a:t>
            </a:r>
          </a:p>
        </p:txBody>
      </p:sp>
      <p:pic>
        <p:nvPicPr>
          <p:cNvPr id="62477" name="Picture 4"/>
          <p:cNvPicPr>
            <a:picLocks noChangeAspect="1"/>
          </p:cNvPicPr>
          <p:nvPr/>
        </p:nvPicPr>
        <p:blipFill>
          <a:blip r:embed="rId3" cstate="print"/>
          <a:srcRect b="606"/>
          <a:stretch>
            <a:fillRect/>
          </a:stretch>
        </p:blipFill>
        <p:spPr bwMode="auto">
          <a:xfrm>
            <a:off x="685800" y="3733800"/>
            <a:ext cx="2362200" cy="2795588"/>
          </a:xfrm>
          <a:prstGeom prst="rect">
            <a:avLst/>
          </a:prstGeom>
          <a:noFill/>
          <a:ln w="9525">
            <a:noFill/>
            <a:miter lim="800000"/>
            <a:headEnd/>
            <a:tailEnd/>
          </a:ln>
        </p:spPr>
      </p:pic>
      <p:pic>
        <p:nvPicPr>
          <p:cNvPr id="62478" name="Picture 26" descr="Brain and Nervous System Function for Kids"/>
          <p:cNvPicPr>
            <a:picLocks noChangeAspect="1" noChangeArrowheads="1"/>
          </p:cNvPicPr>
          <p:nvPr/>
        </p:nvPicPr>
        <p:blipFill>
          <a:blip r:embed="rId4" cstate="print"/>
          <a:srcRect t="44571"/>
          <a:stretch>
            <a:fillRect/>
          </a:stretch>
        </p:blipFill>
        <p:spPr bwMode="auto">
          <a:xfrm>
            <a:off x="3200400" y="3505200"/>
            <a:ext cx="2514600" cy="2971800"/>
          </a:xfrm>
          <a:prstGeom prst="rect">
            <a:avLst/>
          </a:prstGeom>
          <a:noFill/>
          <a:ln w="9525">
            <a:noFill/>
            <a:miter lim="800000"/>
            <a:headEnd/>
            <a:tailEnd/>
          </a:ln>
        </p:spPr>
      </p:pic>
      <p:pic>
        <p:nvPicPr>
          <p:cNvPr id="62479" name="Picture 25" descr="http://www.childrenscolorado.org/imgs/KidsHealth/image/ial/images/307/307_image.gif"/>
          <p:cNvPicPr>
            <a:picLocks noChangeAspect="1" noChangeArrowheads="1"/>
          </p:cNvPicPr>
          <p:nvPr/>
        </p:nvPicPr>
        <p:blipFill>
          <a:blip r:embed="rId5" cstate="print"/>
          <a:srcRect b="15260"/>
          <a:stretch>
            <a:fillRect/>
          </a:stretch>
        </p:blipFill>
        <p:spPr bwMode="auto">
          <a:xfrm>
            <a:off x="5943600" y="3048000"/>
            <a:ext cx="2971800" cy="35052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36"/>
          <p:cNvGraphicFramePr>
            <a:graphicFrameLocks/>
          </p:cNvGraphicFramePr>
          <p:nvPr/>
        </p:nvGraphicFramePr>
        <p:xfrm>
          <a:off x="152400" y="274638"/>
          <a:ext cx="8763000" cy="6430962"/>
        </p:xfrm>
        <a:graphic>
          <a:graphicData uri="http://schemas.openxmlformats.org/drawingml/2006/table">
            <a:tbl>
              <a:tblPr/>
              <a:tblGrid>
                <a:gridCol w="2819400"/>
                <a:gridCol w="2743200"/>
                <a:gridCol w="3200400"/>
              </a:tblGrid>
              <a:tr h="643096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sng" strike="noStrike" cap="none" normalizeH="0" baseline="0" dirty="0" smtClean="0">
                          <a:ln>
                            <a:noFill/>
                          </a:ln>
                          <a:solidFill>
                            <a:schemeClr val="tx1"/>
                          </a:solidFill>
                          <a:effectLst/>
                          <a:latin typeface="Arial" charset="0"/>
                        </a:rPr>
                        <a:t>The Human body System that: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300" b="0" i="0" u="none" strike="noStrike" cap="none" normalizeH="0" baseline="0" dirty="0" smtClean="0">
                          <a:ln>
                            <a:noFill/>
                          </a:ln>
                          <a:solidFill>
                            <a:schemeClr val="tx1"/>
                          </a:solidFill>
                          <a:effectLst/>
                          <a:latin typeface="Arial" charset="0"/>
                        </a:rPr>
                        <a:t>Gives the body shape and form.</a:t>
                      </a:r>
                    </a:p>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en-US" sz="13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300" b="0" i="0" u="none" strike="noStrike" cap="none" normalizeH="0" baseline="0" dirty="0" smtClean="0">
                          <a:ln>
                            <a:noFill/>
                          </a:ln>
                          <a:solidFill>
                            <a:schemeClr val="tx1"/>
                          </a:solidFill>
                          <a:effectLst/>
                          <a:latin typeface="Arial" charset="0"/>
                        </a:rPr>
                        <a:t>Protects the organs</a:t>
                      </a: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endParaRPr kumimoji="0" lang="en-US" sz="13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300" b="0" i="0" u="none" strike="noStrike" cap="none" normalizeH="0" baseline="0" dirty="0" smtClean="0">
                          <a:ln>
                            <a:noFill/>
                          </a:ln>
                          <a:solidFill>
                            <a:schemeClr val="tx1"/>
                          </a:solidFill>
                          <a:effectLst/>
                          <a:latin typeface="Arial" charset="0"/>
                        </a:rPr>
                        <a:t>Works with the Muscle System to enable bodily movements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3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SKELETAL SYSTEM</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300" b="0" i="0" u="sng" strike="noStrike" cap="none" normalizeH="0" baseline="0" dirty="0" smtClean="0">
                          <a:ln>
                            <a:noFill/>
                          </a:ln>
                          <a:solidFill>
                            <a:schemeClr val="tx1"/>
                          </a:solidFill>
                          <a:effectLst/>
                          <a:latin typeface="Arial" charset="0"/>
                        </a:rPr>
                        <a:t>The Human body System that: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300" b="0" i="0" u="none" strike="noStrike" cap="none" normalizeH="0" baseline="0" dirty="0" smtClean="0">
                        <a:ln>
                          <a:noFill/>
                        </a:ln>
                        <a:solidFill>
                          <a:schemeClr val="tx1"/>
                        </a:solidFill>
                        <a:effectLst/>
                        <a:latin typeface="Arial" charset="0"/>
                      </a:endParaRPr>
                    </a:p>
                    <a:p>
                      <a:pPr marL="285750" marR="0" lvl="0" indent="-285750" algn="l" defTabSz="914400" rtl="0" eaLnBrk="1" fontAlgn="base" latinLnBrk="0" hangingPunct="1">
                        <a:lnSpc>
                          <a:spcPct val="100000"/>
                        </a:lnSpc>
                        <a:spcBef>
                          <a:spcPct val="20000"/>
                        </a:spcBef>
                        <a:spcAft>
                          <a:spcPct val="0"/>
                        </a:spcAft>
                        <a:buClrTx/>
                        <a:buSzTx/>
                        <a:buFont typeface="Arial"/>
                        <a:buChar char="•"/>
                        <a:tabLst/>
                      </a:pPr>
                      <a:r>
                        <a:rPr kumimoji="0" lang="en-US" sz="1400" b="0" i="0" u="none" strike="noStrike" cap="none" normalizeH="0" baseline="0" dirty="0" smtClean="0">
                          <a:ln>
                            <a:noFill/>
                          </a:ln>
                          <a:solidFill>
                            <a:schemeClr val="tx1"/>
                          </a:solidFill>
                          <a:effectLst/>
                          <a:latin typeface="Arial" charset="0"/>
                        </a:rPr>
                        <a:t>Takes nutrients and oxygen to the cells and removes waste</a:t>
                      </a:r>
                    </a:p>
                    <a:p>
                      <a:pPr marL="285750" marR="0" lvl="0" indent="-285750" algn="l" defTabSz="914400" rtl="0" eaLnBrk="1" fontAlgn="base" latinLnBrk="0" hangingPunct="1">
                        <a:lnSpc>
                          <a:spcPct val="100000"/>
                        </a:lnSpc>
                        <a:spcBef>
                          <a:spcPct val="20000"/>
                        </a:spcBef>
                        <a:spcAft>
                          <a:spcPct val="0"/>
                        </a:spcAft>
                        <a:buClrTx/>
                        <a:buSzTx/>
                        <a:buFont typeface="Arial"/>
                        <a:buChar char="•"/>
                        <a:tabLst/>
                      </a:pPr>
                      <a:endParaRPr kumimoji="0" lang="en-US" sz="1400" b="0" i="0" u="none" strike="noStrike" cap="none" normalizeH="0" baseline="0" dirty="0" smtClean="0">
                        <a:ln>
                          <a:noFill/>
                        </a:ln>
                        <a:solidFill>
                          <a:schemeClr val="tx1"/>
                        </a:solidFill>
                        <a:effectLst/>
                        <a:latin typeface="Arial" charset="0"/>
                      </a:endParaRPr>
                    </a:p>
                    <a:p>
                      <a:pPr marL="285750" marR="0" lvl="0" indent="-285750" algn="l" defTabSz="914400" rtl="0" eaLnBrk="1" fontAlgn="base" latinLnBrk="0" hangingPunct="1">
                        <a:lnSpc>
                          <a:spcPct val="100000"/>
                        </a:lnSpc>
                        <a:spcBef>
                          <a:spcPct val="20000"/>
                        </a:spcBef>
                        <a:spcAft>
                          <a:spcPct val="0"/>
                        </a:spcAft>
                        <a:buClrTx/>
                        <a:buSzTx/>
                        <a:buFont typeface="Arial"/>
                        <a:buChar char="•"/>
                        <a:tabLst/>
                      </a:pPr>
                      <a:r>
                        <a:rPr kumimoji="0" lang="en-US" sz="1400" b="0" i="0" u="none" strike="noStrike" cap="none" normalizeH="0" baseline="0" dirty="0" smtClean="0">
                          <a:ln>
                            <a:noFill/>
                          </a:ln>
                          <a:solidFill>
                            <a:schemeClr val="tx1"/>
                          </a:solidFill>
                          <a:effectLst/>
                          <a:latin typeface="Arial" charset="0"/>
                        </a:rPr>
                        <a:t>Circulates blood through the body</a:t>
                      </a:r>
                    </a:p>
                    <a:p>
                      <a:pPr marL="285750" marR="0" lvl="0" indent="-285750" algn="l" defTabSz="914400" rtl="0" eaLnBrk="1" fontAlgn="base" latinLnBrk="0" hangingPunct="1">
                        <a:lnSpc>
                          <a:spcPct val="100000"/>
                        </a:lnSpc>
                        <a:spcBef>
                          <a:spcPct val="20000"/>
                        </a:spcBef>
                        <a:spcAft>
                          <a:spcPct val="0"/>
                        </a:spcAft>
                        <a:buClrTx/>
                        <a:buSzTx/>
                        <a:buFont typeface="Arial"/>
                        <a:buChar char="•"/>
                        <a:tabLst/>
                      </a:pPr>
                      <a:endParaRPr kumimoji="0" lang="en-US" sz="1400" b="0" i="0" u="none" strike="noStrike" cap="none" normalizeH="0" baseline="0" dirty="0" smtClean="0">
                        <a:ln>
                          <a:noFill/>
                        </a:ln>
                        <a:solidFill>
                          <a:schemeClr val="tx1"/>
                        </a:solidFill>
                        <a:effectLst/>
                        <a:latin typeface="Arial" charset="0"/>
                      </a:endParaRPr>
                    </a:p>
                    <a:p>
                      <a:pPr marL="285750" marR="0" lvl="0" indent="-285750" algn="l" defTabSz="914400" rtl="0" eaLnBrk="1" fontAlgn="base" latinLnBrk="0" hangingPunct="1">
                        <a:lnSpc>
                          <a:spcPct val="100000"/>
                        </a:lnSpc>
                        <a:spcBef>
                          <a:spcPct val="20000"/>
                        </a:spcBef>
                        <a:spcAft>
                          <a:spcPct val="0"/>
                        </a:spcAft>
                        <a:buClrTx/>
                        <a:buSzTx/>
                        <a:buFont typeface="Arial"/>
                        <a:buChar char="•"/>
                        <a:tabLst/>
                      </a:pPr>
                      <a:r>
                        <a:rPr kumimoji="0" lang="en-US" sz="1400" b="0" i="0" u="none" strike="noStrike" cap="none" normalizeH="0" baseline="0" dirty="0" smtClean="0">
                          <a:ln>
                            <a:noFill/>
                          </a:ln>
                          <a:solidFill>
                            <a:schemeClr val="tx1"/>
                          </a:solidFill>
                          <a:effectLst/>
                          <a:latin typeface="Arial" charset="0"/>
                        </a:rPr>
                        <a:t>Is composed of the: heart, veins, and arteries</a:t>
                      </a:r>
                      <a:r>
                        <a:rPr kumimoji="0" lang="en-US" sz="1300" b="0" i="0" u="none" strike="noStrike" cap="none" normalizeH="0" baseline="0" dirty="0" smtClean="0">
                          <a:ln>
                            <a:noFill/>
                          </a:ln>
                          <a:solidFill>
                            <a:schemeClr val="tx1"/>
                          </a:solidFill>
                          <a:effectLst/>
                          <a:latin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3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CIRCULATORY SYSTEM</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13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0" i="0" u="sng" strike="noStrike" cap="none" normalizeH="0" baseline="0" dirty="0" smtClean="0">
                          <a:ln>
                            <a:noFill/>
                          </a:ln>
                          <a:solidFill>
                            <a:schemeClr val="tx1"/>
                          </a:solidFill>
                          <a:effectLst/>
                          <a:latin typeface="Arial" charset="0"/>
                        </a:rPr>
                        <a:t>The Human body System that:</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200" b="0" i="0" u="sng" strike="noStrike" cap="none" normalizeH="0" baseline="0" dirty="0" smtClean="0">
                        <a:ln>
                          <a:noFill/>
                        </a:ln>
                        <a:solidFill>
                          <a:schemeClr val="tx1"/>
                        </a:solidFill>
                        <a:effectLst/>
                        <a:latin typeface="Arial" charset="0"/>
                      </a:endParaRPr>
                    </a:p>
                    <a:p>
                      <a:pPr marL="285750" marR="0" lvl="0" indent="-285750" algn="ctr" defTabSz="914400" rtl="0" eaLnBrk="1" fontAlgn="base" latinLnBrk="0" hangingPunct="1">
                        <a:lnSpc>
                          <a:spcPct val="100000"/>
                        </a:lnSpc>
                        <a:spcBef>
                          <a:spcPct val="20000"/>
                        </a:spcBef>
                        <a:spcAft>
                          <a:spcPct val="0"/>
                        </a:spcAft>
                        <a:buClrTx/>
                        <a:buSzTx/>
                        <a:buFont typeface="Arial"/>
                        <a:buChar char="•"/>
                        <a:tabLst/>
                      </a:pPr>
                      <a:r>
                        <a:rPr kumimoji="0" lang="en-US" sz="1400" b="0" i="0" u="none" strike="noStrike" cap="none" normalizeH="0" baseline="0" dirty="0" smtClean="0">
                          <a:ln>
                            <a:noFill/>
                          </a:ln>
                          <a:solidFill>
                            <a:schemeClr val="tx1"/>
                          </a:solidFill>
                          <a:effectLst/>
                          <a:latin typeface="Arial" charset="0"/>
                        </a:rPr>
                        <a:t>Control bodily movements and enable the body to move</a:t>
                      </a:r>
                    </a:p>
                    <a:p>
                      <a:pPr marL="285750" marR="0" lvl="0" indent="-285750" algn="ctr" defTabSz="914400" rtl="0" eaLnBrk="1" fontAlgn="base" latinLnBrk="0" hangingPunct="1">
                        <a:lnSpc>
                          <a:spcPct val="100000"/>
                        </a:lnSpc>
                        <a:spcBef>
                          <a:spcPct val="20000"/>
                        </a:spcBef>
                        <a:spcAft>
                          <a:spcPct val="0"/>
                        </a:spcAft>
                        <a:buClrTx/>
                        <a:buSzTx/>
                        <a:buFont typeface="Arial"/>
                        <a:buChar char="•"/>
                        <a:tabLst/>
                      </a:pPr>
                      <a:r>
                        <a:rPr lang="en-US" sz="1400" kern="1200" dirty="0" smtClean="0">
                          <a:solidFill>
                            <a:schemeClr val="tx1"/>
                          </a:solidFill>
                          <a:latin typeface="+mn-lt"/>
                          <a:ea typeface="+mn-ea"/>
                          <a:cs typeface="+mn-cs"/>
                        </a:rPr>
                        <a:t>Provides strength, balance, posture, movement and heat for the body to keep warm</a:t>
                      </a:r>
                      <a:endParaRPr kumimoji="0" lang="en-US" sz="1100" b="0" i="0" u="none" strike="noStrike" cap="none" normalizeH="0" baseline="0" dirty="0" smtClean="0">
                        <a:ln>
                          <a:noFill/>
                        </a:ln>
                        <a:solidFill>
                          <a:schemeClr val="tx1"/>
                        </a:solidFill>
                        <a:effectLst/>
                        <a:latin typeface="+mn-lt"/>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MUSCULAR</a:t>
                      </a:r>
                      <a:r>
                        <a:rPr kumimoji="0" lang="en-US" sz="1600" b="1" i="0" u="none" strike="noStrike" cap="none" normalizeH="0" baseline="0" dirty="0" smtClean="0">
                          <a:ln>
                            <a:noFill/>
                          </a:ln>
                          <a:solidFill>
                            <a:schemeClr val="tx1"/>
                          </a:solidFill>
                          <a:effectLst/>
                          <a:latin typeface="Arial" charset="0"/>
                        </a:rPr>
                        <a:t> SYSTEM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64523" name="Picture 6" descr="http://ts4.mm.bing.net/images/thumbnail.aspx?q=1039239292627&amp;id=452b9d2188e3af43bebfa292a8502401&amp;url=http%3a%2f%2fcastlio.fhsd.k12.mo.us%2fjpelley%2fimages%2fHealth%2fskeleton.gif"/>
          <p:cNvPicPr>
            <a:picLocks noChangeAspect="1" noChangeArrowheads="1"/>
          </p:cNvPicPr>
          <p:nvPr/>
        </p:nvPicPr>
        <p:blipFill>
          <a:blip r:embed="rId3" cstate="print"/>
          <a:srcRect/>
          <a:stretch>
            <a:fillRect/>
          </a:stretch>
        </p:blipFill>
        <p:spPr bwMode="auto">
          <a:xfrm>
            <a:off x="457200" y="3352800"/>
            <a:ext cx="2362200" cy="3276600"/>
          </a:xfrm>
          <a:prstGeom prst="rect">
            <a:avLst/>
          </a:prstGeom>
          <a:noFill/>
          <a:ln w="9525">
            <a:noFill/>
            <a:miter lim="800000"/>
            <a:headEnd/>
            <a:tailEnd/>
          </a:ln>
        </p:spPr>
      </p:pic>
      <p:pic>
        <p:nvPicPr>
          <p:cNvPr id="64524" name="Picture 3"/>
          <p:cNvPicPr>
            <a:picLocks noChangeAspect="1"/>
          </p:cNvPicPr>
          <p:nvPr/>
        </p:nvPicPr>
        <p:blipFill>
          <a:blip r:embed="rId4" cstate="print"/>
          <a:srcRect/>
          <a:stretch>
            <a:fillRect/>
          </a:stretch>
        </p:blipFill>
        <p:spPr bwMode="auto">
          <a:xfrm>
            <a:off x="3048000" y="3886200"/>
            <a:ext cx="2590800" cy="2743200"/>
          </a:xfrm>
          <a:prstGeom prst="rect">
            <a:avLst/>
          </a:prstGeom>
          <a:noFill/>
          <a:ln w="9525">
            <a:noFill/>
            <a:miter lim="800000"/>
            <a:headEnd/>
            <a:tailEnd/>
          </a:ln>
        </p:spPr>
      </p:pic>
      <p:pic>
        <p:nvPicPr>
          <p:cNvPr id="64525" name="Picture 4"/>
          <p:cNvPicPr>
            <a:picLocks noChangeAspect="1"/>
          </p:cNvPicPr>
          <p:nvPr/>
        </p:nvPicPr>
        <p:blipFill>
          <a:blip r:embed="rId5" cstate="print"/>
          <a:srcRect/>
          <a:stretch>
            <a:fillRect/>
          </a:stretch>
        </p:blipFill>
        <p:spPr bwMode="auto">
          <a:xfrm>
            <a:off x="5867400" y="2895600"/>
            <a:ext cx="2895600" cy="37338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87" name="Group 39"/>
          <p:cNvGraphicFramePr>
            <a:graphicFrameLocks noGrp="1"/>
          </p:cNvGraphicFramePr>
          <p:nvPr/>
        </p:nvGraphicFramePr>
        <p:xfrm>
          <a:off x="228600" y="685800"/>
          <a:ext cx="8382000" cy="5281705"/>
        </p:xfrm>
        <a:graphic>
          <a:graphicData uri="http://schemas.openxmlformats.org/drawingml/2006/table">
            <a:tbl>
              <a:tblPr/>
              <a:tblGrid>
                <a:gridCol w="2794000"/>
                <a:gridCol w="2794000"/>
                <a:gridCol w="2794000"/>
              </a:tblGrid>
              <a:tr h="298083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____ </a:t>
                      </a:r>
                      <a:r>
                        <a:rPr kumimoji="0" lang="en-US" sz="1400" b="0" i="0" u="none" strike="noStrike" cap="none" normalizeH="0" baseline="0" dirty="0" smtClean="0">
                          <a:ln>
                            <a:noFill/>
                          </a:ln>
                          <a:solidFill>
                            <a:schemeClr val="tx1"/>
                          </a:solidFill>
                          <a:effectLst/>
                          <a:latin typeface="Arial" charset="0"/>
                        </a:rPr>
                        <a:t>is the organ that </a:t>
                      </a:r>
                      <a:r>
                        <a:rPr lang="en-US" sz="1400" b="0" dirty="0" smtClean="0"/>
                        <a:t>breaks down food</a:t>
                      </a:r>
                      <a:r>
                        <a:rPr lang="en-US" sz="1400" b="0" baseline="0" dirty="0" smtClean="0"/>
                        <a:t> by</a:t>
                      </a:r>
                      <a:r>
                        <a:rPr lang="en-US" sz="1400" b="0" dirty="0" smtClean="0"/>
                        <a:t> mixing it with juices secreted by your stomach lining and stores it</a:t>
                      </a:r>
                      <a:r>
                        <a:rPr lang="en-US" sz="1400" b="0" baseline="0" dirty="0" smtClean="0"/>
                        <a:t> for future use.</a:t>
                      </a:r>
                      <a:endParaRPr kumimoji="0" lang="en-US" sz="16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STOMACH</a:t>
                      </a:r>
                    </a:p>
                  </a:txBody>
                  <a:tcPr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The organ that </a:t>
                      </a:r>
                      <a:r>
                        <a:rPr lang="en-US" sz="1400" b="0" dirty="0" smtClean="0"/>
                        <a:t>brings in oxygen from air you've breathed to your bloodstream, and exchange it for waste products, like carbon dioxide</a:t>
                      </a:r>
                      <a:r>
                        <a:rPr lang="en-US" sz="1400" b="0" baseline="0" dirty="0" smtClean="0"/>
                        <a:t> is ________</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LUNGS</a:t>
                      </a:r>
                    </a:p>
                  </a:txBody>
                  <a:tcPr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___ is the organ that  breaks food down so that the nutrients are absorbed into the bloodstream and converts food waste products so that it can be excreted out the body.</a:t>
                      </a:r>
                      <a:endParaRPr kumimoji="0" lang="en-US" sz="16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INTESTINES</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ndParaRPr>
                    </a:p>
                  </a:txBody>
                  <a:tcPr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30077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The ____ is the largest organ that </a:t>
                      </a:r>
                      <a:r>
                        <a:rPr lang="en-US" sz="1400" b="0" kern="1200" dirty="0" smtClean="0">
                          <a:solidFill>
                            <a:schemeClr val="tx1"/>
                          </a:solidFill>
                          <a:latin typeface="+mn-lt"/>
                          <a:ea typeface="+mn-ea"/>
                          <a:cs typeface="+mn-cs"/>
                        </a:rPr>
                        <a:t>protects</a:t>
                      </a:r>
                      <a:r>
                        <a:rPr lang="en-US" sz="1400" b="0" kern="1200" baseline="0" dirty="0" smtClean="0">
                          <a:solidFill>
                            <a:schemeClr val="tx1"/>
                          </a:solidFill>
                          <a:latin typeface="+mn-lt"/>
                          <a:ea typeface="+mn-ea"/>
                          <a:cs typeface="+mn-cs"/>
                        </a:rPr>
                        <a:t> the</a:t>
                      </a:r>
                      <a:r>
                        <a:rPr lang="en-US" sz="1400" b="0" kern="1200" dirty="0" smtClean="0">
                          <a:solidFill>
                            <a:schemeClr val="tx1"/>
                          </a:solidFill>
                          <a:latin typeface="+mn-lt"/>
                          <a:ea typeface="+mn-ea"/>
                          <a:cs typeface="+mn-cs"/>
                        </a:rPr>
                        <a:t> bones, muscles and internal organs, protects the body from outside diseases, allows you to feel and react to heat and cold, and uses blood to regulate your body heat.</a:t>
                      </a:r>
                      <a:endParaRPr kumimoji="0" lang="en-US" sz="14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SKIN</a:t>
                      </a:r>
                    </a:p>
                    <a:p>
                      <a:endParaRPr lang="en-US" sz="1800" dirty="0"/>
                    </a:p>
                  </a:txBody>
                  <a:tcPr marT="45713" marB="4571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1400" dirty="0" smtClean="0"/>
                        <a:t>____ </a:t>
                      </a:r>
                      <a:r>
                        <a:rPr lang="en-US" sz="1200" dirty="0" smtClean="0"/>
                        <a:t>is the organ that secrets</a:t>
                      </a:r>
                      <a:r>
                        <a:rPr lang="en-US" sz="1200" baseline="0" dirty="0" smtClean="0"/>
                        <a:t> </a:t>
                      </a:r>
                      <a:r>
                        <a:rPr lang="en-US" sz="1200" dirty="0" smtClean="0"/>
                        <a:t>digestive enzymes and hormones that digests protein, carbohydrates,</a:t>
                      </a:r>
                      <a:r>
                        <a:rPr lang="en-US" sz="1200" baseline="0" dirty="0" smtClean="0"/>
                        <a:t> and fat for the body.</a:t>
                      </a:r>
                      <a:endParaRPr kumimoji="0" lang="en-US" sz="12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PANCREAS</a:t>
                      </a:r>
                    </a:p>
                  </a:txBody>
                  <a:tcPr marT="45706" marB="45706" horzOverflow="overflow">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____ is the organ that </a:t>
                      </a:r>
                      <a:r>
                        <a:rPr lang="en-US" sz="1200" b="0" dirty="0" smtClean="0"/>
                        <a:t>pumps oxygen-rich blood throughout your body and oxygen-poor blood  (carbon dioxide) to your </a:t>
                      </a:r>
                      <a:r>
                        <a:rPr lang="en-US" sz="1200" dirty="0" smtClean="0"/>
                        <a:t>lungs</a:t>
                      </a:r>
                      <a:endParaRPr kumimoji="0" lang="en-US" sz="12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HEART</a:t>
                      </a:r>
                    </a:p>
                  </a:txBody>
                  <a:tcPr marT="45706" marB="45706" horzOverflow="overflow">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sp>
        <p:nvSpPr>
          <p:cNvPr id="2" name="Rectangle 1"/>
          <p:cNvSpPr/>
          <p:nvPr/>
        </p:nvSpPr>
        <p:spPr>
          <a:xfrm>
            <a:off x="381000" y="76200"/>
            <a:ext cx="8305800" cy="461665"/>
          </a:xfrm>
          <a:prstGeom prst="rect">
            <a:avLst/>
          </a:prstGeom>
          <a:noFill/>
        </p:spPr>
        <p:txBody>
          <a:bodyPr>
            <a:spAutoFit/>
          </a:bodyPr>
          <a:lstStyle/>
          <a:p>
            <a:pPr algn="ctr">
              <a:defRPr/>
            </a:pPr>
            <a:r>
              <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mn-ea"/>
              </a:rPr>
              <a:t>Organization and Development of Living Organisms</a:t>
            </a:r>
          </a:p>
        </p:txBody>
      </p:sp>
      <p:pic>
        <p:nvPicPr>
          <p:cNvPr id="66582" name="Picture 6"/>
          <p:cNvPicPr>
            <a:picLocks noChangeAspect="1"/>
          </p:cNvPicPr>
          <p:nvPr/>
        </p:nvPicPr>
        <p:blipFill>
          <a:blip r:embed="rId3" cstate="print"/>
          <a:srcRect/>
          <a:stretch>
            <a:fillRect/>
          </a:stretch>
        </p:blipFill>
        <p:spPr bwMode="auto">
          <a:xfrm>
            <a:off x="6324600" y="2590800"/>
            <a:ext cx="2057400" cy="1066800"/>
          </a:xfrm>
          <a:prstGeom prst="rect">
            <a:avLst/>
          </a:prstGeom>
          <a:noFill/>
          <a:ln w="9525">
            <a:noFill/>
            <a:miter lim="800000"/>
            <a:headEnd/>
            <a:tailEnd/>
          </a:ln>
        </p:spPr>
      </p:pic>
      <p:pic>
        <p:nvPicPr>
          <p:cNvPr id="66583" name="Picture 2"/>
          <p:cNvPicPr>
            <a:picLocks noChangeAspect="1"/>
          </p:cNvPicPr>
          <p:nvPr/>
        </p:nvPicPr>
        <p:blipFill>
          <a:blip r:embed="rId4" cstate="print"/>
          <a:srcRect/>
          <a:stretch>
            <a:fillRect/>
          </a:stretch>
        </p:blipFill>
        <p:spPr bwMode="auto">
          <a:xfrm>
            <a:off x="3665538" y="5065713"/>
            <a:ext cx="1600200" cy="765175"/>
          </a:xfrm>
          <a:prstGeom prst="rect">
            <a:avLst/>
          </a:prstGeom>
          <a:noFill/>
          <a:ln w="9525">
            <a:noFill/>
            <a:miter lim="800000"/>
            <a:headEnd/>
            <a:tailEnd/>
          </a:ln>
        </p:spPr>
      </p:pic>
      <p:pic>
        <p:nvPicPr>
          <p:cNvPr id="66584" name="Picture 3"/>
          <p:cNvPicPr>
            <a:picLocks noChangeAspect="1"/>
          </p:cNvPicPr>
          <p:nvPr/>
        </p:nvPicPr>
        <p:blipFill>
          <a:blip r:embed="rId5" cstate="print"/>
          <a:srcRect/>
          <a:stretch>
            <a:fillRect/>
          </a:stretch>
        </p:blipFill>
        <p:spPr bwMode="auto">
          <a:xfrm>
            <a:off x="6858000" y="4953000"/>
            <a:ext cx="914400" cy="990600"/>
          </a:xfrm>
          <a:prstGeom prst="rect">
            <a:avLst/>
          </a:prstGeom>
          <a:noFill/>
          <a:ln w="9525">
            <a:noFill/>
            <a:miter lim="800000"/>
            <a:headEnd/>
            <a:tailEnd/>
          </a:ln>
        </p:spPr>
      </p:pic>
      <p:pic>
        <p:nvPicPr>
          <p:cNvPr id="66585" name="Picture 4"/>
          <p:cNvPicPr>
            <a:picLocks noChangeAspect="1"/>
          </p:cNvPicPr>
          <p:nvPr/>
        </p:nvPicPr>
        <p:blipFill>
          <a:blip r:embed="rId6" cstate="print"/>
          <a:srcRect b="26231"/>
          <a:stretch>
            <a:fillRect/>
          </a:stretch>
        </p:blipFill>
        <p:spPr bwMode="auto">
          <a:xfrm>
            <a:off x="1219200" y="2209800"/>
            <a:ext cx="1193800" cy="1411288"/>
          </a:xfrm>
          <a:prstGeom prst="rect">
            <a:avLst/>
          </a:prstGeom>
          <a:noFill/>
          <a:ln w="9525">
            <a:noFill/>
            <a:miter lim="800000"/>
            <a:headEnd/>
            <a:tailEnd/>
          </a:ln>
        </p:spPr>
      </p:pic>
      <p:pic>
        <p:nvPicPr>
          <p:cNvPr id="66586" name="Picture 5"/>
          <p:cNvPicPr>
            <a:picLocks noChangeAspect="1"/>
          </p:cNvPicPr>
          <p:nvPr/>
        </p:nvPicPr>
        <p:blipFill>
          <a:blip r:embed="rId7" cstate="print"/>
          <a:srcRect/>
          <a:stretch>
            <a:fillRect/>
          </a:stretch>
        </p:blipFill>
        <p:spPr bwMode="auto">
          <a:xfrm>
            <a:off x="3505200" y="2362200"/>
            <a:ext cx="1760538" cy="1295400"/>
          </a:xfrm>
          <a:prstGeom prst="rect">
            <a:avLst/>
          </a:prstGeom>
          <a:noFill/>
          <a:ln w="9525">
            <a:noFill/>
            <a:miter lim="800000"/>
            <a:headEnd/>
            <a:tailEnd/>
          </a:ln>
        </p:spPr>
      </p:pic>
      <p:sp>
        <p:nvSpPr>
          <p:cNvPr id="7" name="Footer Placeholder 6"/>
          <p:cNvSpPr>
            <a:spLocks noGrp="1"/>
          </p:cNvSpPr>
          <p:nvPr>
            <p:ph type="ftr" sz="quarter" idx="11"/>
          </p:nvPr>
        </p:nvSpPr>
        <p:spPr>
          <a:xfrm>
            <a:off x="0" y="6245225"/>
            <a:ext cx="9144000" cy="476250"/>
          </a:xfrm>
        </p:spPr>
        <p:txBody>
          <a:bodyPr/>
          <a:lstStyle/>
          <a:p>
            <a:pPr>
              <a:defRPr/>
            </a:pPr>
            <a:r>
              <a:rPr lang="en-US" sz="1100"/>
              <a:t>Created by Tiffany Kinchens for MDCPS school-wide use only. For request please email tlkinchens@dadeschools.net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87" name="Group 39"/>
          <p:cNvGraphicFramePr>
            <a:graphicFrameLocks noGrp="1"/>
          </p:cNvGraphicFramePr>
          <p:nvPr/>
        </p:nvGraphicFramePr>
        <p:xfrm>
          <a:off x="0" y="838200"/>
          <a:ext cx="9144000" cy="5766796"/>
        </p:xfrm>
        <a:graphic>
          <a:graphicData uri="http://schemas.openxmlformats.org/drawingml/2006/table">
            <a:tbl>
              <a:tblPr/>
              <a:tblGrid>
                <a:gridCol w="3276600"/>
                <a:gridCol w="3581400"/>
                <a:gridCol w="2286000"/>
              </a:tblGrid>
              <a:tr h="2362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ea typeface="ＭＳ Ｐゴシック" pitchFamily="34" charset="-128"/>
                        </a:rPr>
                        <a:t>The organ that stores urine is called the ________</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pitchFamily="34" charset="0"/>
                          <a:ea typeface="ＭＳ Ｐゴシック" pitchFamily="34" charset="-128"/>
                        </a:rPr>
                        <a:t>BLADDER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a typeface="ＭＳ Ｐゴシック" pitchFamily="34" charset="-128"/>
                      </a:endParaRPr>
                    </a:p>
                  </a:txBody>
                  <a:tcPr marT="45710" marB="4571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ea typeface="ＭＳ Ｐゴシック" pitchFamily="34" charset="-128"/>
                        </a:rPr>
                        <a:t>____ </a:t>
                      </a:r>
                      <a:r>
                        <a:rPr kumimoji="0" lang="en-US" sz="1800" b="0" i="0" u="none" strike="noStrike" cap="none" normalizeH="0" baseline="0" smtClean="0">
                          <a:ln>
                            <a:noFill/>
                          </a:ln>
                          <a:solidFill>
                            <a:schemeClr val="tx1"/>
                          </a:solidFill>
                          <a:effectLst/>
                          <a:latin typeface="Arial" pitchFamily="34" charset="0"/>
                          <a:ea typeface="ＭＳ Ｐゴシック" pitchFamily="34" charset="-128"/>
                        </a:rPr>
                        <a:t>is the organ that gets rid of toxins, regulates blood sugar levels, and produces bile</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700" b="0"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pitchFamily="34" charset="0"/>
                          <a:ea typeface="ＭＳ Ｐゴシック" pitchFamily="34" charset="-128"/>
                        </a:rPr>
                        <a:t>LIVER</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ea typeface="ＭＳ Ｐゴシック" pitchFamily="34" charset="-128"/>
                      </a:endParaRPr>
                    </a:p>
                  </a:txBody>
                  <a:tcPr marT="45715" marB="4571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ea typeface="ＭＳ Ｐゴシック" pitchFamily="34" charset="-128"/>
                        </a:rPr>
                        <a:t>The part of a female mammal</a:t>
                      </a:r>
                      <a:r>
                        <a:rPr kumimoji="0" lang="en-US" altLang="en-US" sz="1600" b="0" i="0" u="none" strike="noStrike" cap="none" normalizeH="0" baseline="0" smtClean="0">
                          <a:ln>
                            <a:noFill/>
                          </a:ln>
                          <a:solidFill>
                            <a:schemeClr val="tx1"/>
                          </a:solidFill>
                          <a:effectLst/>
                          <a:latin typeface="Arial" pitchFamily="34" charset="0"/>
                          <a:ea typeface="ＭＳ Ｐゴシック" pitchFamily="34" charset="-128"/>
                        </a:rPr>
                        <a:t>’</a:t>
                      </a:r>
                      <a:r>
                        <a:rPr kumimoji="0" lang="en-US" sz="1600" b="0" i="0" u="none" strike="noStrike" cap="none" normalizeH="0" baseline="0" smtClean="0">
                          <a:ln>
                            <a:noFill/>
                          </a:ln>
                          <a:solidFill>
                            <a:schemeClr val="tx1"/>
                          </a:solidFill>
                          <a:effectLst/>
                          <a:latin typeface="Arial" pitchFamily="34" charset="0"/>
                          <a:ea typeface="ＭＳ Ｐゴシック" pitchFamily="34" charset="-128"/>
                        </a:rPr>
                        <a:t>s body that produces eggs that are used for reproduction are called ___</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ea typeface="ＭＳ Ｐゴシック" pitchFamily="34" charset="-128"/>
                        </a:rPr>
                        <a:t>OVARIES</a:t>
                      </a:r>
                    </a:p>
                  </a:txBody>
                  <a:tcPr marT="45715" marB="4571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1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ea typeface="ＭＳ Ｐゴシック" pitchFamily="34" charset="-128"/>
                        </a:rPr>
                        <a:t>What do birds, amphibians, and reptiles have in common?</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ea typeface="ＭＳ Ｐゴシック" pitchFamily="34" charset="-128"/>
                        </a:rPr>
                        <a:t>THEY ALL LAY EGGS.</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pitchFamily="34" charset="0"/>
                        <a:ea typeface="ＭＳ Ｐゴシック" pitchFamily="34" charset="-128"/>
                      </a:endParaRPr>
                    </a:p>
                  </a:txBody>
                  <a:tcPr marT="45710" marB="4571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What are the little holes on the leaves called that absorb the sunlight that open during the day and close at night?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ＭＳ Ｐゴシック" pitchFamily="34" charset="-128"/>
                        </a:rPr>
                        <a:t>STOMATS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Why do the STOMATAS close during the night?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ＭＳ Ｐゴシック" pitchFamily="34" charset="-128"/>
                        </a:rPr>
                        <a:t>Because there is no sunlight to be absorbed for photosynthesis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25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ea typeface="ＭＳ Ｐゴシック" pitchFamily="34" charset="-128"/>
                        </a:rPr>
                        <a:t>What organ does a plant and a human have in common?</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ea typeface="ＭＳ Ｐゴシック" pitchFamily="34" charset="-128"/>
                        </a:rPr>
                        <a:t>OVARIES</a:t>
                      </a:r>
                    </a:p>
                  </a:txBody>
                  <a:tcPr marT="45710" marB="4571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Primary source of food for people and animals</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Produce oxygen</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help to keep us cool</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renew the air</a:t>
                      </a:r>
                      <a:endParaRPr kumimoji="0" lang="en-US" sz="1600" b="1"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en-US" sz="2000" b="1" i="0" u="none" strike="noStrike" cap="none" normalizeH="0" baseline="0" smtClean="0">
                          <a:ln>
                            <a:noFill/>
                          </a:ln>
                          <a:solidFill>
                            <a:schemeClr val="tx1"/>
                          </a:solidFill>
                          <a:effectLst/>
                          <a:latin typeface="Arial" pitchFamily="34" charset="0"/>
                          <a:ea typeface="ＭＳ Ｐゴシック" pitchFamily="34" charset="-128"/>
                        </a:rPr>
                        <a:t>PLANTS</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What type of energy is converted into chemical energy in photosynthesis?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smtClean="0">
                          <a:ln>
                            <a:noFill/>
                          </a:ln>
                          <a:solidFill>
                            <a:schemeClr val="tx1"/>
                          </a:solidFill>
                          <a:effectLst/>
                          <a:latin typeface="Arial" pitchFamily="34" charset="0"/>
                          <a:ea typeface="ＭＳ Ｐゴシック" pitchFamily="34" charset="-128"/>
                        </a:rPr>
                        <a:t>The plant converts solar energy (sunlight) into chemical energy for food</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68629" name="Picture 1"/>
          <p:cNvPicPr>
            <a:picLocks noChangeAspect="1"/>
          </p:cNvPicPr>
          <p:nvPr/>
        </p:nvPicPr>
        <p:blipFill>
          <a:blip r:embed="rId3" cstate="print"/>
          <a:srcRect b="8086"/>
          <a:stretch>
            <a:fillRect/>
          </a:stretch>
        </p:blipFill>
        <p:spPr bwMode="auto">
          <a:xfrm>
            <a:off x="4343400" y="2286000"/>
            <a:ext cx="1219200" cy="838200"/>
          </a:xfrm>
          <a:prstGeom prst="rect">
            <a:avLst/>
          </a:prstGeom>
          <a:noFill/>
          <a:ln w="9525">
            <a:noFill/>
            <a:miter lim="800000"/>
            <a:headEnd/>
            <a:tailEnd/>
          </a:ln>
        </p:spPr>
      </p:pic>
      <p:sp>
        <p:nvSpPr>
          <p:cNvPr id="5" name="Rectangle 4"/>
          <p:cNvSpPr/>
          <p:nvPr/>
        </p:nvSpPr>
        <p:spPr>
          <a:xfrm>
            <a:off x="381000" y="152400"/>
            <a:ext cx="8305800" cy="461665"/>
          </a:xfrm>
          <a:prstGeom prst="rect">
            <a:avLst/>
          </a:prstGeom>
          <a:noFill/>
        </p:spPr>
        <p:txBody>
          <a:bodyPr>
            <a:spAutoFit/>
          </a:bodyPr>
          <a:lstStyle/>
          <a:p>
            <a:pPr algn="ctr">
              <a:defRPr/>
            </a:pPr>
            <a:r>
              <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mn-ea"/>
              </a:rPr>
              <a:t>Organization and Development of Living Organisms</a:t>
            </a:r>
          </a:p>
        </p:txBody>
      </p:sp>
      <p:sp>
        <p:nvSpPr>
          <p:cNvPr id="3" name="Footer Placeholder 2"/>
          <p:cNvSpPr>
            <a:spLocks noGrp="1"/>
          </p:cNvSpPr>
          <p:nvPr>
            <p:ph type="ftr" sz="quarter" idx="11"/>
          </p:nvPr>
        </p:nvSpPr>
        <p:spPr>
          <a:xfrm>
            <a:off x="19050" y="6521450"/>
            <a:ext cx="9144000" cy="320675"/>
          </a:xfrm>
        </p:spPr>
        <p:txBody>
          <a:bodyPr/>
          <a:lstStyle/>
          <a:p>
            <a:pPr>
              <a:defRPr/>
            </a:pPr>
            <a:r>
              <a:rPr lang="en-US" sz="1100" dirty="0"/>
              <a:t>Created by Tiffany Kinchens for MDCPS school-wide use only. For request please email </a:t>
            </a:r>
            <a:r>
              <a:rPr lang="en-US" sz="1100" dirty="0" err="1"/>
              <a:t>tlkinchens@dadeschools.net</a:t>
            </a:r>
            <a:endParaRPr lang="en-US" sz="11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87" name="Group 39"/>
          <p:cNvGraphicFramePr>
            <a:graphicFrameLocks noGrp="1"/>
          </p:cNvGraphicFramePr>
          <p:nvPr/>
        </p:nvGraphicFramePr>
        <p:xfrm>
          <a:off x="228600" y="685800"/>
          <a:ext cx="8763000" cy="5818188"/>
        </p:xfrm>
        <a:graphic>
          <a:graphicData uri="http://schemas.openxmlformats.org/drawingml/2006/table">
            <a:tbl>
              <a:tblPr/>
              <a:tblGrid>
                <a:gridCol w="3140075"/>
                <a:gridCol w="3108325"/>
                <a:gridCol w="2514600"/>
              </a:tblGrid>
              <a:tr h="167766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ＭＳ Ｐゴシック" charset="0"/>
                          <a:cs typeface="ＭＳ Ｐゴシック" charset="0"/>
                        </a:rPr>
                        <a:t>What is needed by plants to make their food?</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a typeface="ＭＳ Ｐゴシック" charset="0"/>
                        <a:cs typeface="ＭＳ Ｐゴシック"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ea typeface="ＭＳ Ｐゴシック" charset="0"/>
                          <a:cs typeface="ＭＳ Ｐゴシック" charset="0"/>
                        </a:rPr>
                        <a:t>WATER, SUNLIGHT, CARBON DIOXIDE, AND NUTRIENTS FROM THE SOIL</a:t>
                      </a:r>
                      <a:endParaRPr kumimoji="0" lang="en-US" sz="1600" b="1"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22" marB="4572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ＭＳ Ｐゴシック" charset="0"/>
                          <a:cs typeface="ＭＳ Ｐゴシック" charset="0"/>
                        </a:rPr>
                        <a:t>What is the food called that plants make?</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a typeface="ＭＳ Ｐゴシック" charset="0"/>
                        <a:cs typeface="ＭＳ Ｐゴシック"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ea typeface="ＭＳ Ｐゴシック" charset="0"/>
                          <a:cs typeface="ＭＳ Ｐゴシック" charset="0"/>
                        </a:rPr>
                        <a:t>SUGAR</a:t>
                      </a:r>
                    </a:p>
                  </a:txBody>
                  <a:tcPr marT="45722" marB="4572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rPr>
                        <a:t>What gives plants their green color?</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ea typeface="ＭＳ Ｐゴシック" charset="0"/>
                          <a:cs typeface="ＭＳ Ｐゴシック" charset="0"/>
                        </a:rPr>
                        <a:t>The CHLOROPHYLL</a:t>
                      </a:r>
                    </a:p>
                    <a:p>
                      <a:endParaRPr lang="en-US" sz="1800" dirty="0"/>
                    </a:p>
                  </a:txBody>
                  <a:tcPr marT="45721" marB="4572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506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ＭＳ Ｐゴシック" charset="0"/>
                        </a:rPr>
                        <a:t>Where does photosynthesis take place?</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ＭＳ Ｐゴシック" charset="0"/>
                        <a:cs typeface="ＭＳ Ｐゴシック"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ea typeface="ＭＳ Ｐゴシック" charset="0"/>
                          <a:cs typeface="ＭＳ Ｐゴシック" charset="0"/>
                        </a:rPr>
                        <a:t>In the CHLOROPLAST</a:t>
                      </a:r>
                    </a:p>
                  </a:txBody>
                  <a:tcPr marT="45722" marB="4572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ＭＳ Ｐゴシック" charset="0"/>
                          <a:cs typeface="ＭＳ Ｐゴシック" charset="0"/>
                        </a:rPr>
                        <a:t>What 2 things do plants produce during photosynthesis?</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a typeface="ＭＳ Ｐゴシック" charset="0"/>
                        <a:cs typeface="ＭＳ Ｐゴシック"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ea typeface="ＭＳ Ｐゴシック" charset="0"/>
                          <a:cs typeface="ＭＳ Ｐゴシック" charset="0"/>
                        </a:rPr>
                        <a:t>OXYGEN &amp; SUGAR</a:t>
                      </a:r>
                    </a:p>
                  </a:txBody>
                  <a:tcPr marT="45722" marB="4572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ＭＳ Ｐゴシック" charset="0"/>
                          <a:cs typeface="ＭＳ Ｐゴシック" charset="0"/>
                        </a:rPr>
                        <a:t>If a plant is in the water and tiny bubbles are on the surface of the water, how did they get there?</a:t>
                      </a:r>
                      <a:endPar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ea typeface="ＭＳ Ｐゴシック" charset="0"/>
                          <a:cs typeface="ＭＳ Ｐゴシック" charset="0"/>
                        </a:rPr>
                        <a:t>Because during photosynthesis plants release oxygen.</a:t>
                      </a:r>
                    </a:p>
                  </a:txBody>
                  <a:tcPr marT="45726" marB="4572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99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Where do the nutrients found in the soil come from?</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The decomposers that break down the dead tissues of organisms and return nutrients to the soil from the broken down tissue.</a:t>
                      </a:r>
                    </a:p>
                    <a:p>
                      <a:endParaRPr lang="en-US" sz="1800" dirty="0"/>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dirty="0"/>
                    </a:p>
                  </a:txBody>
                  <a:tcPr marT="45726" marB="4572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rPr>
                        <a:t>Where is chlorophyll found?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ea typeface="ＭＳ Ｐゴシック" charset="0"/>
                          <a:cs typeface="ＭＳ Ｐゴシック" charset="0"/>
                        </a:rPr>
                        <a:t>IN THE CHLOROPLAST</a:t>
                      </a:r>
                    </a:p>
                    <a:p>
                      <a:endParaRPr lang="en-US" sz="1800" dirty="0"/>
                    </a:p>
                  </a:txBody>
                  <a:tcPr marT="45726" marB="4572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Rectangle 4"/>
          <p:cNvSpPr/>
          <p:nvPr/>
        </p:nvSpPr>
        <p:spPr>
          <a:xfrm>
            <a:off x="381000" y="152400"/>
            <a:ext cx="8305800" cy="461665"/>
          </a:xfrm>
          <a:prstGeom prst="rect">
            <a:avLst/>
          </a:prstGeom>
          <a:noFill/>
        </p:spPr>
        <p:txBody>
          <a:bodyPr>
            <a:spAutoFit/>
          </a:bodyPr>
          <a:lstStyle/>
          <a:p>
            <a:pPr algn="ctr">
              <a:defRPr/>
            </a:pPr>
            <a:r>
              <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mn-ea"/>
              </a:rPr>
              <a:t>Organization and Development of Living Organisms</a:t>
            </a:r>
          </a:p>
        </p:txBody>
      </p:sp>
      <p:sp>
        <p:nvSpPr>
          <p:cNvPr id="3" name="Footer Placeholder 2"/>
          <p:cNvSpPr>
            <a:spLocks noGrp="1"/>
          </p:cNvSpPr>
          <p:nvPr>
            <p:ph type="ftr" sz="quarter" idx="11"/>
          </p:nvPr>
        </p:nvSpPr>
        <p:spPr>
          <a:xfrm>
            <a:off x="19050" y="6521450"/>
            <a:ext cx="9144000" cy="320675"/>
          </a:xfrm>
        </p:spPr>
        <p:txBody>
          <a:bodyPr/>
          <a:lstStyle/>
          <a:p>
            <a:pPr>
              <a:defRPr/>
            </a:pPr>
            <a:r>
              <a:rPr lang="en-US" sz="1100"/>
              <a:t>Created by Tiffany Kinchens for MDCPS school-wide use only. For request please email tlkinchens@dadeschools.net</a:t>
            </a:r>
          </a:p>
        </p:txBody>
      </p:sp>
      <p:pic>
        <p:nvPicPr>
          <p:cNvPr id="70679" name="Picture 9" descr="parts"/>
          <p:cNvPicPr>
            <a:picLocks noChangeAspect="1" noChangeArrowheads="1"/>
          </p:cNvPicPr>
          <p:nvPr/>
        </p:nvPicPr>
        <p:blipFill>
          <a:blip r:embed="rId3" cstate="print"/>
          <a:srcRect/>
          <a:stretch>
            <a:fillRect/>
          </a:stretch>
        </p:blipFill>
        <p:spPr bwMode="auto">
          <a:xfrm>
            <a:off x="3429000" y="4191000"/>
            <a:ext cx="2971800" cy="22860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87" name="Group 39"/>
          <p:cNvGraphicFramePr>
            <a:graphicFrameLocks noGrp="1"/>
          </p:cNvGraphicFramePr>
          <p:nvPr/>
        </p:nvGraphicFramePr>
        <p:xfrm>
          <a:off x="228600" y="533400"/>
          <a:ext cx="8763000" cy="6172200"/>
        </p:xfrm>
        <a:graphic>
          <a:graphicData uri="http://schemas.openxmlformats.org/drawingml/2006/table">
            <a:tbl>
              <a:tblPr/>
              <a:tblGrid>
                <a:gridCol w="3200400"/>
                <a:gridCol w="2743200"/>
                <a:gridCol w="2819400"/>
              </a:tblGrid>
              <a:tr h="33218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sng" strike="noStrike" cap="none" normalizeH="0" baseline="0" dirty="0" smtClean="0">
                          <a:ln>
                            <a:noFill/>
                          </a:ln>
                          <a:solidFill>
                            <a:schemeClr val="tx1"/>
                          </a:solidFill>
                          <a:effectLst/>
                          <a:latin typeface="Arial" charset="0"/>
                          <a:ea typeface="ＭＳ Ｐゴシック" charset="0"/>
                          <a:cs typeface="ＭＳ Ｐゴシック" charset="0"/>
                        </a:rPr>
                        <a:t>PHOTOSYNTHESIS</a:t>
                      </a:r>
                      <a:endParaRPr kumimoji="0" lang="en-US" sz="1800" b="1" i="0" u="sng" strike="noStrike" cap="none" normalizeH="0" baseline="0" dirty="0">
                        <a:ln>
                          <a:noFill/>
                        </a:ln>
                        <a:solidFill>
                          <a:schemeClr val="tx1"/>
                        </a:solidFill>
                        <a:effectLst/>
                        <a:latin typeface="Arial" charset="0"/>
                        <a:ea typeface="ＭＳ Ｐゴシック" charset="0"/>
                        <a:cs typeface="ＭＳ Ｐゴシック" charset="0"/>
                      </a:endParaRP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Arial" charset="0"/>
                        </a:rPr>
                        <a:t>The part of the plant that: </a:t>
                      </a:r>
                    </a:p>
                    <a:p>
                      <a:pPr marL="285750" marR="0" lvl="0" indent="-285750" algn="l" defTabSz="914400" rtl="0" eaLnBrk="1" fontAlgn="base" latinLnBrk="0" hangingPunct="1">
                        <a:lnSpc>
                          <a:spcPct val="100000"/>
                        </a:lnSpc>
                        <a:spcBef>
                          <a:spcPct val="20000"/>
                        </a:spcBef>
                        <a:spcAft>
                          <a:spcPct val="0"/>
                        </a:spcAft>
                        <a:buClrTx/>
                        <a:buSzTx/>
                        <a:buFont typeface="Arial"/>
                        <a:buChar char="•"/>
                        <a:tabLst/>
                      </a:pPr>
                      <a:r>
                        <a:rPr kumimoji="0" lang="en-US" sz="1400" b="0" i="0" u="none" strike="noStrike" cap="none" normalizeH="0" baseline="0" dirty="0" smtClean="0">
                          <a:ln>
                            <a:noFill/>
                          </a:ln>
                          <a:solidFill>
                            <a:schemeClr val="tx1"/>
                          </a:solidFill>
                          <a:effectLst/>
                          <a:latin typeface="Arial" charset="0"/>
                        </a:rPr>
                        <a:t>Is the reproductive structure of plant.</a:t>
                      </a:r>
                    </a:p>
                    <a:p>
                      <a:pPr marL="285750" marR="0" lvl="0" indent="-285750" algn="l" defTabSz="914400" rtl="0" eaLnBrk="1" fontAlgn="base" latinLnBrk="0" hangingPunct="1">
                        <a:lnSpc>
                          <a:spcPct val="100000"/>
                        </a:lnSpc>
                        <a:spcBef>
                          <a:spcPct val="20000"/>
                        </a:spcBef>
                        <a:spcAft>
                          <a:spcPct val="0"/>
                        </a:spcAft>
                        <a:buClrTx/>
                        <a:buSzTx/>
                        <a:buFont typeface="Arial"/>
                        <a:buChar char="•"/>
                        <a:tabLst/>
                      </a:pPr>
                      <a:r>
                        <a:rPr kumimoji="0" lang="en-US" sz="1400" b="0" i="0" u="none" strike="noStrike" cap="none" normalizeH="0" baseline="0" dirty="0" smtClean="0">
                          <a:ln>
                            <a:noFill/>
                          </a:ln>
                          <a:solidFill>
                            <a:schemeClr val="tx1"/>
                          </a:solidFill>
                          <a:effectLst/>
                          <a:latin typeface="Arial" charset="0"/>
                        </a:rPr>
                        <a:t>Uses pollen or seeds to reproduce the plant so more are made.</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400" b="1" i="0" u="none" strike="noStrike" cap="none" normalizeH="0" baseline="0" dirty="0" smtClean="0">
                          <a:ln>
                            <a:noFill/>
                          </a:ln>
                          <a:solidFill>
                            <a:schemeClr val="tx1"/>
                          </a:solidFill>
                          <a:effectLst/>
                          <a:latin typeface="Arial" charset="0"/>
                        </a:rPr>
                        <a:t>FLOWER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CHARACTERISTICS OF REPTILES:</a:t>
                      </a:r>
                      <a:endParaRPr kumimoji="0" lang="en-US" sz="13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600" b="1" i="0" u="none" strike="noStrike" cap="none" normalizeH="0" baseline="0" dirty="0" smtClean="0">
                          <a:ln>
                            <a:noFill/>
                          </a:ln>
                          <a:solidFill>
                            <a:schemeClr val="tx1"/>
                          </a:solidFill>
                          <a:effectLst/>
                          <a:latin typeface="Arial" charset="0"/>
                        </a:rPr>
                        <a:t>Rough, scaly skin</a:t>
                      </a:r>
                    </a:p>
                    <a:p>
                      <a:pPr marL="0" marR="0" lvl="0" indent="0" algn="ctr"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600" b="1" i="0" u="none" strike="noStrike" cap="none" normalizeH="0" baseline="0" dirty="0" smtClean="0">
                          <a:ln>
                            <a:noFill/>
                          </a:ln>
                          <a:solidFill>
                            <a:schemeClr val="tx1"/>
                          </a:solidFill>
                          <a:effectLst/>
                          <a:latin typeface="Arial" charset="0"/>
                        </a:rPr>
                        <a:t>Cold-Blooded</a:t>
                      </a:r>
                    </a:p>
                    <a:p>
                      <a:pPr marL="0" marR="0" lvl="0" indent="0" algn="ctr"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600" b="1" i="0" u="none" strike="noStrike" cap="none" normalizeH="0" baseline="0" dirty="0" smtClean="0">
                          <a:ln>
                            <a:noFill/>
                          </a:ln>
                          <a:solidFill>
                            <a:schemeClr val="tx1"/>
                          </a:solidFill>
                          <a:effectLst/>
                          <a:latin typeface="Arial" charset="0"/>
                        </a:rPr>
                        <a:t>Lays eggs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5038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CHARACTERISTICS OF AMPHIBIANS</a:t>
                      </a:r>
                      <a:r>
                        <a:rPr kumimoji="0" lang="en-US" sz="1600" b="0" i="0" u="none" strike="noStrike" cap="none" normalizeH="0" baseline="0" dirty="0" smtClean="0">
                          <a:ln>
                            <a:noFill/>
                          </a:ln>
                          <a:solidFill>
                            <a:schemeClr val="tx1"/>
                          </a:solidFill>
                          <a:effectLst/>
                          <a:latin typeface="Arial" charset="0"/>
                        </a:rPr>
                        <a:t>:</a:t>
                      </a:r>
                      <a:endParaRPr kumimoji="0" lang="en-US" sz="13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600" b="1" i="0" u="none" strike="noStrike" cap="none" normalizeH="0" baseline="0" dirty="0" smtClean="0">
                          <a:ln>
                            <a:noFill/>
                          </a:ln>
                          <a:solidFill>
                            <a:schemeClr val="tx1"/>
                          </a:solidFill>
                          <a:effectLst/>
                          <a:latin typeface="Arial" charset="0"/>
                        </a:rPr>
                        <a:t>Smooth, wet skin</a:t>
                      </a:r>
                    </a:p>
                    <a:p>
                      <a:pPr marL="0" marR="0" lvl="0" indent="0" algn="ctr"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600" b="1" i="0" u="none" strike="noStrike" cap="none" normalizeH="0" baseline="0" dirty="0" smtClean="0">
                          <a:ln>
                            <a:noFill/>
                          </a:ln>
                          <a:solidFill>
                            <a:schemeClr val="tx1"/>
                          </a:solidFill>
                          <a:effectLst/>
                          <a:latin typeface="Arial" charset="0"/>
                        </a:rPr>
                        <a:t>Cold-blooded</a:t>
                      </a:r>
                    </a:p>
                    <a:p>
                      <a:pPr marL="0" marR="0" lvl="0" indent="0" algn="ctr"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600" b="1" i="0" u="none" strike="noStrike" cap="none" normalizeH="0" baseline="0" dirty="0" smtClean="0">
                          <a:ln>
                            <a:noFill/>
                          </a:ln>
                          <a:solidFill>
                            <a:schemeClr val="tx1"/>
                          </a:solidFill>
                          <a:effectLst/>
                          <a:latin typeface="Arial" charset="0"/>
                        </a:rPr>
                        <a:t>Lays eggs</a:t>
                      </a:r>
                    </a:p>
                    <a:p>
                      <a:pPr marL="0" marR="0" lvl="0" indent="0" algn="ctr"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600" b="1" i="0" u="none" strike="noStrike" cap="none" normalizeH="0" baseline="0" dirty="0" smtClean="0">
                          <a:ln>
                            <a:noFill/>
                          </a:ln>
                          <a:solidFill>
                            <a:schemeClr val="tx1"/>
                          </a:solidFill>
                          <a:effectLst/>
                          <a:latin typeface="Arial" charset="0"/>
                        </a:rPr>
                        <a:t>Lives in the water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CHARACTERISTICS OF BIRDS</a:t>
                      </a:r>
                      <a:r>
                        <a:rPr kumimoji="0" lang="en-US" sz="1600" b="0" i="0" u="none" strike="noStrike" cap="none" normalizeH="0" baseline="0" dirty="0" smtClean="0">
                          <a:ln>
                            <a:noFill/>
                          </a:ln>
                          <a:solidFill>
                            <a:schemeClr val="tx1"/>
                          </a:solidFill>
                          <a:effectLst/>
                          <a:latin typeface="Arial" charset="0"/>
                        </a:rPr>
                        <a:t>:</a:t>
                      </a:r>
                      <a:endParaRPr kumimoji="0" lang="en-US" sz="13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600" b="1" i="0" u="none" strike="noStrike" cap="none" normalizeH="0" baseline="0" dirty="0" smtClean="0">
                          <a:ln>
                            <a:noFill/>
                          </a:ln>
                          <a:solidFill>
                            <a:schemeClr val="tx1"/>
                          </a:solidFill>
                          <a:effectLst/>
                          <a:latin typeface="Arial" charset="0"/>
                        </a:rPr>
                        <a:t>Covered in feathers</a:t>
                      </a:r>
                    </a:p>
                    <a:p>
                      <a:pPr marL="0" marR="0" lvl="0" indent="0" algn="ctr"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600" b="1" i="0" u="none" strike="noStrike" cap="none" normalizeH="0" baseline="0" dirty="0" smtClean="0">
                          <a:ln>
                            <a:noFill/>
                          </a:ln>
                          <a:solidFill>
                            <a:schemeClr val="tx1"/>
                          </a:solidFill>
                          <a:effectLst/>
                          <a:latin typeface="Arial" charset="0"/>
                        </a:rPr>
                        <a:t>Warm-blooded</a:t>
                      </a:r>
                    </a:p>
                    <a:p>
                      <a:pPr marL="0" marR="0" lvl="0" indent="0" algn="ctr"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600" b="1" i="0" u="none" strike="noStrike" cap="none" normalizeH="0" baseline="0" dirty="0" smtClean="0">
                          <a:ln>
                            <a:noFill/>
                          </a:ln>
                          <a:solidFill>
                            <a:schemeClr val="tx1"/>
                          </a:solidFill>
                          <a:effectLst/>
                          <a:latin typeface="Arial" charset="0"/>
                        </a:rPr>
                        <a:t>Lays eggs</a:t>
                      </a:r>
                    </a:p>
                    <a:p>
                      <a:pPr marL="0" marR="0" lvl="0" indent="0" algn="ctr"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600" b="1" i="0" u="none" strike="noStrike" cap="none" normalizeH="0" baseline="0" dirty="0" smtClean="0">
                          <a:ln>
                            <a:noFill/>
                          </a:ln>
                          <a:solidFill>
                            <a:schemeClr val="tx1"/>
                          </a:solidFill>
                          <a:effectLst/>
                          <a:latin typeface="Arial" charset="0"/>
                        </a:rPr>
                        <a:t>Have backbones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CHARACTERISTICS OF MAMMALS:</a:t>
                      </a:r>
                      <a:endParaRPr kumimoji="0" lang="en-US" sz="16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charset="0"/>
                        </a:rPr>
                        <a:t>Warm Blooded</a:t>
                      </a:r>
                    </a:p>
                    <a:p>
                      <a:pPr marL="0" marR="0" lvl="0" indent="0" algn="ctr"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charset="0"/>
                        </a:rPr>
                        <a:t>Covered in Fur or Hair</a:t>
                      </a:r>
                    </a:p>
                    <a:p>
                      <a:pPr marL="0" marR="0" lvl="0" indent="0" algn="ctr"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charset="0"/>
                        </a:rPr>
                        <a:t>Gives Live Birth</a:t>
                      </a:r>
                    </a:p>
                    <a:p>
                      <a:pPr marL="0" marR="0" lvl="0" indent="0" algn="ctr"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charset="0"/>
                        </a:rPr>
                        <a:t>Have lungs and breathe air</a:t>
                      </a:r>
                    </a:p>
                    <a:p>
                      <a:pPr marL="0" marR="0" lvl="0" indent="0" algn="ctr"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charset="0"/>
                        </a:rPr>
                        <a:t>Have backbones</a:t>
                      </a:r>
                    </a:p>
                    <a:p>
                      <a:endParaRPr lang="en-US" dirty="0"/>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Rectangle 4"/>
          <p:cNvSpPr/>
          <p:nvPr/>
        </p:nvSpPr>
        <p:spPr>
          <a:xfrm>
            <a:off x="381000" y="0"/>
            <a:ext cx="8305800" cy="461665"/>
          </a:xfrm>
          <a:prstGeom prst="rect">
            <a:avLst/>
          </a:prstGeom>
          <a:noFill/>
        </p:spPr>
        <p:txBody>
          <a:bodyPr>
            <a:spAutoFit/>
          </a:bodyPr>
          <a:lstStyle/>
          <a:p>
            <a:pPr algn="ctr">
              <a:defRPr/>
            </a:pPr>
            <a:r>
              <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mn-ea"/>
              </a:rPr>
              <a:t>Organization and Development of Living Organisms</a:t>
            </a:r>
          </a:p>
        </p:txBody>
      </p:sp>
      <p:pic>
        <p:nvPicPr>
          <p:cNvPr id="72721" name="Picture 15" descr="http://www.sheppardsoftware.com/content/animals/kidscorner/foodchain/photosynth.gif"/>
          <p:cNvPicPr>
            <a:picLocks noChangeAspect="1" noChangeArrowheads="1"/>
          </p:cNvPicPr>
          <p:nvPr/>
        </p:nvPicPr>
        <p:blipFill>
          <a:blip r:embed="rId3" cstate="print">
            <a:lum bright="-6000" contrast="-4000"/>
          </a:blip>
          <a:srcRect/>
          <a:stretch>
            <a:fillRect/>
          </a:stretch>
        </p:blipFill>
        <p:spPr bwMode="auto">
          <a:xfrm>
            <a:off x="228600" y="838200"/>
            <a:ext cx="3200400" cy="2971800"/>
          </a:xfrm>
          <a:prstGeom prst="rect">
            <a:avLst/>
          </a:prstGeom>
          <a:noFill/>
          <a:ln w="9525">
            <a:noFill/>
            <a:miter lim="800000"/>
            <a:headEnd/>
            <a:tailEnd/>
          </a:ln>
        </p:spPr>
      </p:pic>
      <p:pic>
        <p:nvPicPr>
          <p:cNvPr id="72722" name="Picture 3"/>
          <p:cNvPicPr>
            <a:picLocks noChangeAspect="1"/>
          </p:cNvPicPr>
          <p:nvPr/>
        </p:nvPicPr>
        <p:blipFill>
          <a:blip r:embed="rId4" cstate="print"/>
          <a:srcRect/>
          <a:stretch>
            <a:fillRect/>
          </a:stretch>
        </p:blipFill>
        <p:spPr bwMode="auto">
          <a:xfrm>
            <a:off x="3733800" y="2438400"/>
            <a:ext cx="2108200" cy="1295400"/>
          </a:xfrm>
          <a:prstGeom prst="rect">
            <a:avLst/>
          </a:prstGeom>
          <a:noFill/>
          <a:ln w="9525">
            <a:noFill/>
            <a:miter lim="800000"/>
            <a:headEnd/>
            <a:tailEnd/>
          </a:ln>
        </p:spPr>
      </p:pic>
      <p:pic>
        <p:nvPicPr>
          <p:cNvPr id="72723" name="Picture 8"/>
          <p:cNvPicPr>
            <a:picLocks noChangeAspect="1"/>
          </p:cNvPicPr>
          <p:nvPr/>
        </p:nvPicPr>
        <p:blipFill>
          <a:blip r:embed="rId5" cstate="print"/>
          <a:srcRect/>
          <a:stretch>
            <a:fillRect/>
          </a:stretch>
        </p:blipFill>
        <p:spPr bwMode="auto">
          <a:xfrm>
            <a:off x="6248400" y="1752600"/>
            <a:ext cx="2667000" cy="2006600"/>
          </a:xfrm>
          <a:prstGeom prst="rect">
            <a:avLst/>
          </a:prstGeom>
          <a:noFill/>
          <a:ln w="9525">
            <a:noFill/>
            <a:miter lim="800000"/>
            <a:headEnd/>
            <a:tailEnd/>
          </a:ln>
        </p:spPr>
      </p:pic>
      <p:pic>
        <p:nvPicPr>
          <p:cNvPr id="72724" name="Picture 10"/>
          <p:cNvPicPr>
            <a:picLocks noChangeAspect="1"/>
          </p:cNvPicPr>
          <p:nvPr/>
        </p:nvPicPr>
        <p:blipFill>
          <a:blip r:embed="rId6" cstate="print"/>
          <a:srcRect/>
          <a:stretch>
            <a:fillRect/>
          </a:stretch>
        </p:blipFill>
        <p:spPr bwMode="auto">
          <a:xfrm>
            <a:off x="7924800" y="5715000"/>
            <a:ext cx="990600" cy="838200"/>
          </a:xfrm>
          <a:prstGeom prst="rect">
            <a:avLst/>
          </a:prstGeom>
          <a:noFill/>
          <a:ln w="9525">
            <a:noFill/>
            <a:miter lim="800000"/>
            <a:headEnd/>
            <a:tailEnd/>
          </a:ln>
        </p:spPr>
      </p:pic>
      <p:pic>
        <p:nvPicPr>
          <p:cNvPr id="72725" name="Picture 11"/>
          <p:cNvPicPr>
            <a:picLocks noChangeAspect="1"/>
          </p:cNvPicPr>
          <p:nvPr/>
        </p:nvPicPr>
        <p:blipFill>
          <a:blip r:embed="rId7" cstate="print"/>
          <a:srcRect/>
          <a:stretch>
            <a:fillRect/>
          </a:stretch>
        </p:blipFill>
        <p:spPr bwMode="auto">
          <a:xfrm>
            <a:off x="6324600" y="6096000"/>
            <a:ext cx="762000" cy="533400"/>
          </a:xfrm>
          <a:prstGeom prst="rect">
            <a:avLst/>
          </a:prstGeom>
          <a:noFill/>
          <a:ln w="9525">
            <a:noFill/>
            <a:miter lim="800000"/>
            <a:headEnd/>
            <a:tailEnd/>
          </a:ln>
        </p:spPr>
      </p:pic>
      <p:pic>
        <p:nvPicPr>
          <p:cNvPr id="72726" name="Picture 12"/>
          <p:cNvPicPr>
            <a:picLocks noChangeAspect="1"/>
          </p:cNvPicPr>
          <p:nvPr/>
        </p:nvPicPr>
        <p:blipFill>
          <a:blip r:embed="rId8" cstate="print"/>
          <a:srcRect/>
          <a:stretch>
            <a:fillRect/>
          </a:stretch>
        </p:blipFill>
        <p:spPr bwMode="auto">
          <a:xfrm>
            <a:off x="7010400" y="5638800"/>
            <a:ext cx="914400" cy="1066800"/>
          </a:xfrm>
          <a:prstGeom prst="rect">
            <a:avLst/>
          </a:prstGeom>
          <a:noFill/>
          <a:ln w="9525">
            <a:noFill/>
            <a:miter lim="800000"/>
            <a:headEnd/>
            <a:tailEnd/>
          </a:ln>
        </p:spPr>
      </p:pic>
      <p:pic>
        <p:nvPicPr>
          <p:cNvPr id="72727" name="Picture 13"/>
          <p:cNvPicPr>
            <a:picLocks noChangeAspect="1"/>
          </p:cNvPicPr>
          <p:nvPr/>
        </p:nvPicPr>
        <p:blipFill>
          <a:blip r:embed="rId9" cstate="print"/>
          <a:srcRect/>
          <a:stretch>
            <a:fillRect/>
          </a:stretch>
        </p:blipFill>
        <p:spPr bwMode="auto">
          <a:xfrm>
            <a:off x="3657600" y="5410200"/>
            <a:ext cx="2362200" cy="1143000"/>
          </a:xfrm>
          <a:prstGeom prst="rect">
            <a:avLst/>
          </a:prstGeom>
          <a:noFill/>
          <a:ln w="9525">
            <a:noFill/>
            <a:miter lim="800000"/>
            <a:headEnd/>
            <a:tailEnd/>
          </a:ln>
        </p:spPr>
      </p:pic>
      <p:pic>
        <p:nvPicPr>
          <p:cNvPr id="72728" name="Picture 14"/>
          <p:cNvPicPr>
            <a:picLocks noChangeAspect="1"/>
          </p:cNvPicPr>
          <p:nvPr/>
        </p:nvPicPr>
        <p:blipFill>
          <a:blip r:embed="rId10" cstate="print"/>
          <a:srcRect/>
          <a:stretch>
            <a:fillRect/>
          </a:stretch>
        </p:blipFill>
        <p:spPr bwMode="auto">
          <a:xfrm>
            <a:off x="914400" y="5257800"/>
            <a:ext cx="2057400" cy="13716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87" name="Group 39"/>
          <p:cNvGraphicFramePr>
            <a:graphicFrameLocks noGrp="1"/>
          </p:cNvGraphicFramePr>
          <p:nvPr/>
        </p:nvGraphicFramePr>
        <p:xfrm>
          <a:off x="228600" y="533400"/>
          <a:ext cx="8763000" cy="6172200"/>
        </p:xfrm>
        <a:graphic>
          <a:graphicData uri="http://schemas.openxmlformats.org/drawingml/2006/table">
            <a:tbl>
              <a:tblPr/>
              <a:tblGrid>
                <a:gridCol w="3962400"/>
                <a:gridCol w="2400300"/>
                <a:gridCol w="2400300"/>
              </a:tblGrid>
              <a:tr h="30861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sng" strike="noStrike" cap="none" normalizeH="0" baseline="0" dirty="0">
                        <a:ln>
                          <a:noFill/>
                        </a:ln>
                        <a:solidFill>
                          <a:schemeClr val="tx1"/>
                        </a:solidFill>
                        <a:effectLst/>
                        <a:latin typeface="Arial" charset="0"/>
                        <a:ea typeface="ＭＳ Ｐゴシック" charset="0"/>
                        <a:cs typeface="ＭＳ Ｐゴシック" charset="0"/>
                      </a:endParaRP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The reproductive structure of the plant:</a:t>
                      </a:r>
                    </a:p>
                    <a:p>
                      <a:pPr marL="285750" marR="0" lvl="0" indent="-285750" algn="l" defTabSz="914400" rtl="0" eaLnBrk="1" fontAlgn="base" latinLnBrk="0" hangingPunct="1">
                        <a:lnSpc>
                          <a:spcPct val="100000"/>
                        </a:lnSpc>
                        <a:spcBef>
                          <a:spcPct val="20000"/>
                        </a:spcBef>
                        <a:spcAft>
                          <a:spcPct val="0"/>
                        </a:spcAft>
                        <a:buClrTx/>
                        <a:buSzTx/>
                        <a:buFont typeface="Arial" pitchFamily="34" charset="0"/>
                        <a:buChar char="•"/>
                        <a:tabLst/>
                      </a:pPr>
                      <a:endParaRPr kumimoji="0" lang="en-US" sz="1600" b="0" i="0" u="none" strike="noStrike" cap="none" normalizeH="0" baseline="0" dirty="0" smtClean="0">
                        <a:ln>
                          <a:noFill/>
                        </a:ln>
                        <a:solidFill>
                          <a:schemeClr val="tx1"/>
                        </a:solidFill>
                        <a:effectLst/>
                        <a:latin typeface="Arial" charset="0"/>
                      </a:endParaRPr>
                    </a:p>
                    <a:p>
                      <a:pPr marL="285750" marR="0" lvl="0" indent="-28575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600" b="1" i="0" u="none" strike="noStrike" cap="none" normalizeH="0" baseline="0" dirty="0" smtClean="0">
                          <a:ln>
                            <a:noFill/>
                          </a:ln>
                          <a:solidFill>
                            <a:schemeClr val="tx1"/>
                          </a:solidFill>
                          <a:effectLst/>
                          <a:latin typeface="Arial" charset="0"/>
                        </a:rPr>
                        <a:t>Stamen</a:t>
                      </a:r>
                      <a:r>
                        <a:rPr kumimoji="0" lang="en-US" sz="1600" b="0" i="0" u="none" strike="noStrike" cap="none" normalizeH="0" baseline="0" dirty="0" smtClean="0">
                          <a:ln>
                            <a:noFill/>
                          </a:ln>
                          <a:solidFill>
                            <a:schemeClr val="tx1"/>
                          </a:solidFill>
                          <a:effectLst/>
                          <a:latin typeface="Arial" charset="0"/>
                        </a:rPr>
                        <a:t>- Catches and holds the pollen</a:t>
                      </a:r>
                    </a:p>
                    <a:p>
                      <a:pPr marL="285750" marR="0" lvl="0" indent="-285750" algn="l" defTabSz="914400" rtl="0" eaLnBrk="1" fontAlgn="base" latinLnBrk="0" hangingPunct="1">
                        <a:lnSpc>
                          <a:spcPct val="100000"/>
                        </a:lnSpc>
                        <a:spcBef>
                          <a:spcPct val="20000"/>
                        </a:spcBef>
                        <a:spcAft>
                          <a:spcPct val="0"/>
                        </a:spcAft>
                        <a:buClrTx/>
                        <a:buSzTx/>
                        <a:buFont typeface="Arial" pitchFamily="34" charset="0"/>
                        <a:buChar char="•"/>
                        <a:tabLst/>
                      </a:pPr>
                      <a:endParaRPr kumimoji="0" lang="en-US" sz="1600" b="0" i="0" u="none" strike="noStrike" cap="none" normalizeH="0" baseline="0" dirty="0" smtClean="0">
                        <a:ln>
                          <a:noFill/>
                        </a:ln>
                        <a:solidFill>
                          <a:schemeClr val="tx1"/>
                        </a:solidFill>
                        <a:effectLst/>
                        <a:latin typeface="Arial" charset="0"/>
                      </a:endParaRPr>
                    </a:p>
                    <a:p>
                      <a:pPr marL="285750" marR="0" lvl="0" indent="-28575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600" b="1" i="0" u="none" strike="noStrike" cap="none" normalizeH="0" baseline="0" dirty="0" smtClean="0">
                          <a:ln>
                            <a:noFill/>
                          </a:ln>
                          <a:solidFill>
                            <a:schemeClr val="tx1"/>
                          </a:solidFill>
                          <a:effectLst/>
                          <a:latin typeface="Arial" charset="0"/>
                        </a:rPr>
                        <a:t>Pistil-</a:t>
                      </a:r>
                      <a:r>
                        <a:rPr kumimoji="0" lang="en-US" sz="1600" b="0" i="0" u="none" strike="noStrike" cap="none" normalizeH="0" baseline="0" dirty="0" smtClean="0">
                          <a:ln>
                            <a:noFill/>
                          </a:ln>
                          <a:solidFill>
                            <a:schemeClr val="tx1"/>
                          </a:solidFill>
                          <a:effectLst/>
                          <a:latin typeface="Arial" charset="0"/>
                        </a:rPr>
                        <a:t> protects and stores the ovaries and eggs.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What do complete and incomplete metamorphosis have in common?</a:t>
                      </a:r>
                    </a:p>
                    <a:p>
                      <a:pPr marL="285750" marR="0" lvl="0" indent="-285750" algn="ctr"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600" b="1" i="0" u="none" strike="noStrike" cap="none" normalizeH="0" baseline="0" dirty="0" smtClean="0">
                          <a:ln>
                            <a:noFill/>
                          </a:ln>
                          <a:solidFill>
                            <a:schemeClr val="tx1"/>
                          </a:solidFill>
                          <a:effectLst/>
                          <a:latin typeface="Arial" charset="0"/>
                        </a:rPr>
                        <a:t>Start as an Egg</a:t>
                      </a:r>
                    </a:p>
                    <a:p>
                      <a:pPr marL="285750" marR="0" lvl="0" indent="-285750" algn="ctr"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600" b="1" i="0" u="none" strike="noStrike" cap="none" normalizeH="0" baseline="0" dirty="0" smtClean="0">
                          <a:ln>
                            <a:noFill/>
                          </a:ln>
                          <a:solidFill>
                            <a:schemeClr val="tx1"/>
                          </a:solidFill>
                          <a:effectLst/>
                          <a:latin typeface="Arial" charset="0"/>
                        </a:rPr>
                        <a:t>End as an Adult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5716">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sng" strike="noStrike" cap="none" normalizeH="0" baseline="0" dirty="0">
                        <a:ln>
                          <a:noFill/>
                        </a:ln>
                        <a:solidFill>
                          <a:schemeClr val="tx1"/>
                        </a:solidFill>
                        <a:effectLst/>
                        <a:latin typeface="Arial" charset="0"/>
                        <a:ea typeface="ＭＳ Ｐゴシック" charset="0"/>
                        <a:cs typeface="ＭＳ Ｐゴシック" charset="0"/>
                      </a:endParaRP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r>
              <a:tr h="2850384">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endParaRPr lang="en-US" dirty="0"/>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bl>
          </a:graphicData>
        </a:graphic>
      </p:graphicFrame>
      <p:sp>
        <p:nvSpPr>
          <p:cNvPr id="5" name="Rectangle 4"/>
          <p:cNvSpPr/>
          <p:nvPr/>
        </p:nvSpPr>
        <p:spPr>
          <a:xfrm>
            <a:off x="381000" y="0"/>
            <a:ext cx="8305800" cy="461665"/>
          </a:xfrm>
          <a:prstGeom prst="rect">
            <a:avLst/>
          </a:prstGeom>
          <a:noFill/>
        </p:spPr>
        <p:txBody>
          <a:bodyPr>
            <a:spAutoFit/>
          </a:bodyPr>
          <a:lstStyle/>
          <a:p>
            <a:pPr algn="ctr">
              <a:defRPr/>
            </a:pPr>
            <a:r>
              <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mn-ea"/>
              </a:rPr>
              <a:t>Organization and Development of Living Organisms</a:t>
            </a:r>
          </a:p>
        </p:txBody>
      </p:sp>
      <p:pic>
        <p:nvPicPr>
          <p:cNvPr id="74768" name="Picture 12" descr="Diagram of Flower"/>
          <p:cNvPicPr>
            <a:picLocks noChangeAspect="1" noChangeArrowheads="1"/>
          </p:cNvPicPr>
          <p:nvPr/>
        </p:nvPicPr>
        <p:blipFill>
          <a:blip r:embed="rId3" cstate="print"/>
          <a:srcRect/>
          <a:stretch>
            <a:fillRect/>
          </a:stretch>
        </p:blipFill>
        <p:spPr bwMode="auto">
          <a:xfrm>
            <a:off x="304800" y="725488"/>
            <a:ext cx="3581400" cy="2819400"/>
          </a:xfrm>
          <a:prstGeom prst="rect">
            <a:avLst/>
          </a:prstGeom>
          <a:noFill/>
          <a:ln w="9525">
            <a:noFill/>
            <a:miter lim="800000"/>
            <a:headEnd/>
            <a:tailEnd/>
          </a:ln>
        </p:spPr>
      </p:pic>
      <p:pic>
        <p:nvPicPr>
          <p:cNvPr id="74769" name="Picture 4" descr="http://centexnaturalist.com/foldermainmenus/sfsciencecurriculum/folderlifescience/compmeta.gif"/>
          <p:cNvPicPr>
            <a:picLocks noChangeAspect="1" noChangeArrowheads="1"/>
          </p:cNvPicPr>
          <p:nvPr/>
        </p:nvPicPr>
        <p:blipFill>
          <a:blip r:embed="rId4" cstate="print"/>
          <a:srcRect/>
          <a:stretch>
            <a:fillRect/>
          </a:stretch>
        </p:blipFill>
        <p:spPr bwMode="auto">
          <a:xfrm>
            <a:off x="409575" y="3733800"/>
            <a:ext cx="3476625" cy="2667000"/>
          </a:xfrm>
          <a:prstGeom prst="rect">
            <a:avLst/>
          </a:prstGeom>
          <a:noFill/>
          <a:ln w="9525">
            <a:noFill/>
            <a:miter lim="800000"/>
            <a:headEnd/>
            <a:tailEnd/>
          </a:ln>
        </p:spPr>
      </p:pic>
      <p:pic>
        <p:nvPicPr>
          <p:cNvPr id="74770" name="Picture 6" descr="http://www.mrsscienceteacher.com/Images/incompletemetamorphosis.gif"/>
          <p:cNvPicPr>
            <a:picLocks noChangeAspect="1" noChangeArrowheads="1"/>
          </p:cNvPicPr>
          <p:nvPr/>
        </p:nvPicPr>
        <p:blipFill>
          <a:blip r:embed="rId5" cstate="print"/>
          <a:srcRect/>
          <a:stretch>
            <a:fillRect/>
          </a:stretch>
        </p:blipFill>
        <p:spPr bwMode="auto">
          <a:xfrm>
            <a:off x="4343400" y="3962400"/>
            <a:ext cx="4343400" cy="24384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87" name="Group 39"/>
          <p:cNvGraphicFramePr>
            <a:graphicFrameLocks noGrp="1"/>
          </p:cNvGraphicFramePr>
          <p:nvPr/>
        </p:nvGraphicFramePr>
        <p:xfrm>
          <a:off x="457200" y="990600"/>
          <a:ext cx="8534400" cy="5791201"/>
        </p:xfrm>
        <a:graphic>
          <a:graphicData uri="http://schemas.openxmlformats.org/drawingml/2006/table">
            <a:tbl>
              <a:tblPr/>
              <a:tblGrid>
                <a:gridCol w="1752600"/>
                <a:gridCol w="1570038"/>
                <a:gridCol w="1858962"/>
                <a:gridCol w="1676400"/>
                <a:gridCol w="1676400"/>
              </a:tblGrid>
              <a:tr h="2133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ea typeface="ＭＳ Ｐゴシック" pitchFamily="34" charset="-128"/>
                        </a:rPr>
                        <a:t>Examples of CHEMICAL CHANGES:</a:t>
                      </a:r>
                    </a:p>
                    <a:p>
                      <a:pPr marL="0" marR="0" lvl="0" indent="0" algn="just"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2000" b="1" i="0" u="none" strike="noStrike" cap="none" normalizeH="0" baseline="0" smtClean="0">
                          <a:ln>
                            <a:noFill/>
                          </a:ln>
                          <a:solidFill>
                            <a:schemeClr val="tx1"/>
                          </a:solidFill>
                          <a:effectLst/>
                          <a:latin typeface="Arial" pitchFamily="34" charset="0"/>
                          <a:ea typeface="ＭＳ Ｐゴシック" pitchFamily="34" charset="-128"/>
                        </a:rPr>
                        <a:t>RUSTING</a:t>
                      </a:r>
                    </a:p>
                    <a:p>
                      <a:pPr marL="0" marR="0" lvl="0" indent="0" algn="just"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2000" b="1" i="0" u="none" strike="noStrike" cap="none" normalizeH="0" baseline="0" smtClean="0">
                          <a:ln>
                            <a:noFill/>
                          </a:ln>
                          <a:solidFill>
                            <a:schemeClr val="tx1"/>
                          </a:solidFill>
                          <a:effectLst/>
                          <a:latin typeface="Arial" pitchFamily="34" charset="0"/>
                          <a:ea typeface="ＭＳ Ｐゴシック" pitchFamily="34" charset="-128"/>
                        </a:rPr>
                        <a:t>BURNING</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ea typeface="ＭＳ Ｐゴシック" pitchFamily="34" charset="-128"/>
                        </a:rPr>
                        <a:t>Ways To Separate Matter:</a:t>
                      </a:r>
                    </a:p>
                    <a:p>
                      <a:pPr marL="0" marR="0" lvl="0" indent="0" algn="just"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400" b="1" i="0" u="none" strike="noStrike" cap="none" normalizeH="0" baseline="0" smtClean="0">
                          <a:ln>
                            <a:noFill/>
                          </a:ln>
                          <a:solidFill>
                            <a:schemeClr val="tx1"/>
                          </a:solidFill>
                          <a:effectLst/>
                          <a:latin typeface="Arial" pitchFamily="34" charset="0"/>
                          <a:ea typeface="ＭＳ Ｐゴシック" pitchFamily="34" charset="-128"/>
                        </a:rPr>
                        <a:t>SIZE</a:t>
                      </a:r>
                    </a:p>
                    <a:p>
                      <a:pPr marL="0" marR="0" lvl="0" indent="0" algn="just"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400" b="1" i="0" u="none" strike="noStrike" cap="none" normalizeH="0" baseline="0" smtClean="0">
                          <a:ln>
                            <a:noFill/>
                          </a:ln>
                          <a:solidFill>
                            <a:schemeClr val="tx1"/>
                          </a:solidFill>
                          <a:effectLst/>
                          <a:latin typeface="Arial" pitchFamily="34" charset="0"/>
                          <a:ea typeface="ＭＳ Ｐゴシック" pitchFamily="34" charset="-128"/>
                        </a:rPr>
                        <a:t>SHAPE</a:t>
                      </a:r>
                    </a:p>
                    <a:p>
                      <a:pPr marL="0" marR="0" lvl="0" indent="0" algn="just"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400" b="1" i="0" u="none" strike="noStrike" cap="none" normalizeH="0" baseline="0" smtClean="0">
                          <a:ln>
                            <a:noFill/>
                          </a:ln>
                          <a:solidFill>
                            <a:schemeClr val="tx1"/>
                          </a:solidFill>
                          <a:effectLst/>
                          <a:latin typeface="Arial" pitchFamily="34" charset="0"/>
                          <a:ea typeface="ＭＳ Ｐゴシック" pitchFamily="34" charset="-128"/>
                        </a:rPr>
                        <a:t>COLOR</a:t>
                      </a:r>
                    </a:p>
                    <a:p>
                      <a:pPr marL="0" marR="0" lvl="0" indent="0" algn="just"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400" b="1" i="0" u="none" strike="noStrike" cap="none" normalizeH="0" baseline="0" smtClean="0">
                          <a:ln>
                            <a:noFill/>
                          </a:ln>
                          <a:solidFill>
                            <a:schemeClr val="tx1"/>
                          </a:solidFill>
                          <a:effectLst/>
                          <a:latin typeface="Arial" pitchFamily="34" charset="0"/>
                          <a:ea typeface="ＭＳ Ｐゴシック" pitchFamily="34" charset="-128"/>
                        </a:rPr>
                        <a:t>MAGNETIC ABILITY</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ea typeface="ＭＳ Ｐゴシック" pitchFamily="34" charset="-128"/>
                        </a:rPr>
                        <a:t>How Can Atoms Be Seen?</a:t>
                      </a: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600" b="0" i="0" u="none" strike="noStrike" cap="none" normalizeH="0" baseline="0" smtClean="0">
                          <a:ln>
                            <a:noFill/>
                          </a:ln>
                          <a:solidFill>
                            <a:schemeClr val="tx1"/>
                          </a:solidFill>
                          <a:effectLst/>
                          <a:latin typeface="Arial" pitchFamily="34" charset="0"/>
                          <a:ea typeface="ＭＳ Ｐゴシック" pitchFamily="34" charset="-128"/>
                        </a:rPr>
                        <a:t>With a </a:t>
                      </a:r>
                      <a:r>
                        <a:rPr kumimoji="0" lang="en-US" sz="1600" b="1" i="0" u="none" strike="noStrike" cap="none" normalizeH="0" baseline="0" smtClean="0">
                          <a:ln>
                            <a:noFill/>
                          </a:ln>
                          <a:solidFill>
                            <a:schemeClr val="tx1"/>
                          </a:solidFill>
                          <a:effectLst/>
                          <a:latin typeface="Arial" pitchFamily="34" charset="0"/>
                          <a:ea typeface="ＭＳ Ｐゴシック" pitchFamily="34" charset="-128"/>
                        </a:rPr>
                        <a:t>MICROSCOPE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Parts of an ATOM:</a:t>
                      </a: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800" b="1" i="0" u="none" strike="noStrike" cap="none" normalizeH="0" baseline="0" smtClean="0">
                          <a:ln>
                            <a:noFill/>
                          </a:ln>
                          <a:solidFill>
                            <a:schemeClr val="tx1"/>
                          </a:solidFill>
                          <a:effectLst/>
                          <a:latin typeface="Arial" pitchFamily="34" charset="0"/>
                          <a:ea typeface="ＭＳ Ｐゴシック" pitchFamily="34" charset="-128"/>
                        </a:rPr>
                        <a:t>PROTON</a:t>
                      </a: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 </a:t>
                      </a:r>
                      <a:r>
                        <a:rPr kumimoji="0" lang="en-US" sz="1000" b="0" i="0" u="none" strike="noStrike" cap="none" normalizeH="0" baseline="0" smtClean="0">
                          <a:ln>
                            <a:noFill/>
                          </a:ln>
                          <a:solidFill>
                            <a:schemeClr val="tx1"/>
                          </a:solidFill>
                          <a:effectLst/>
                          <a:latin typeface="Arial" pitchFamily="34" charset="0"/>
                          <a:ea typeface="ＭＳ Ｐゴシック" pitchFamily="34" charset="-128"/>
                        </a:rPr>
                        <a:t>(+ Positive charge)</a:t>
                      </a: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800" b="1" i="0" u="none" strike="noStrike" cap="none" normalizeH="0" baseline="0" smtClean="0">
                          <a:ln>
                            <a:noFill/>
                          </a:ln>
                          <a:solidFill>
                            <a:schemeClr val="tx1"/>
                          </a:solidFill>
                          <a:effectLst/>
                          <a:latin typeface="Arial" pitchFamily="34" charset="0"/>
                          <a:ea typeface="ＭＳ Ｐゴシック" pitchFamily="34" charset="-128"/>
                        </a:rPr>
                        <a:t>NEUTRON</a:t>
                      </a: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 </a:t>
                      </a:r>
                      <a:r>
                        <a:rPr kumimoji="0" lang="en-US" sz="1000" b="0" i="0" u="none" strike="noStrike" cap="none" normalizeH="0" baseline="0" smtClean="0">
                          <a:ln>
                            <a:noFill/>
                          </a:ln>
                          <a:solidFill>
                            <a:schemeClr val="tx1"/>
                          </a:solidFill>
                          <a:effectLst/>
                          <a:latin typeface="Arial" pitchFamily="34" charset="0"/>
                          <a:ea typeface="ＭＳ Ｐゴシック" pitchFamily="34" charset="-128"/>
                        </a:rPr>
                        <a:t>(No Charge)</a:t>
                      </a: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800" b="1" i="0" u="none" strike="noStrike" cap="none" normalizeH="0" baseline="0" smtClean="0">
                          <a:ln>
                            <a:noFill/>
                          </a:ln>
                          <a:solidFill>
                            <a:schemeClr val="tx1"/>
                          </a:solidFill>
                          <a:effectLst/>
                          <a:latin typeface="Arial" pitchFamily="34" charset="0"/>
                          <a:ea typeface="ＭＳ Ｐゴシック" pitchFamily="34" charset="-128"/>
                        </a:rPr>
                        <a:t>ELECTRON </a:t>
                      </a:r>
                      <a:r>
                        <a:rPr kumimoji="0" lang="en-US" sz="1000" b="0" i="0" u="none" strike="noStrike" cap="none" normalizeH="0" baseline="0" smtClean="0">
                          <a:ln>
                            <a:noFill/>
                          </a:ln>
                          <a:solidFill>
                            <a:schemeClr val="tx1"/>
                          </a:solidFill>
                          <a:effectLst/>
                          <a:latin typeface="Arial" pitchFamily="34" charset="0"/>
                          <a:ea typeface="ＭＳ Ｐゴシック" pitchFamily="34" charset="-128"/>
                        </a:rPr>
                        <a:t>(- Negative Charge)</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1878013">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If I take a apple whose mass is 3 grams and slice it in half, when I place both pieces back on the balance what will it</a:t>
                      </a:r>
                      <a:r>
                        <a:rPr kumimoji="0" lang="ja-JP" altLang="en-US" sz="14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a:t>
                      </a:r>
                      <a:r>
                        <a:rPr kumimoji="0" lang="en-US" altLang="ja-JP" sz="14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s mass be?</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400" b="1"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3 GRAMS BECAUSE THE MASS STAYS THE SAME.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ＭＳ Ｐゴシック" pitchFamily="34" charset="-128"/>
                        </a:rPr>
                        <a:t>When you </a:t>
                      </a:r>
                      <a:r>
                        <a:rPr kumimoji="0" lang="en-US" sz="1200" b="1" i="0" u="sng" strike="noStrike" cap="none" normalizeH="0" baseline="0" smtClean="0">
                          <a:ln>
                            <a:noFill/>
                          </a:ln>
                          <a:solidFill>
                            <a:schemeClr val="tx1"/>
                          </a:solidFill>
                          <a:effectLst/>
                          <a:latin typeface="Arial" pitchFamily="34" charset="0"/>
                          <a:ea typeface="ＭＳ Ｐゴシック" pitchFamily="34" charset="-128"/>
                        </a:rPr>
                        <a:t>ADD HEAT </a:t>
                      </a:r>
                      <a:r>
                        <a:rPr kumimoji="0" lang="en-US" sz="1200" b="0" i="0" u="none" strike="noStrike" cap="none" normalizeH="0" baseline="0" smtClean="0">
                          <a:ln>
                            <a:noFill/>
                          </a:ln>
                          <a:solidFill>
                            <a:schemeClr val="tx1"/>
                          </a:solidFill>
                          <a:effectLst/>
                          <a:latin typeface="Arial" pitchFamily="34" charset="0"/>
                          <a:ea typeface="ＭＳ Ｐゴシック" pitchFamily="34" charset="-128"/>
                        </a:rPr>
                        <a:t>to an object what happens to it</a:t>
                      </a:r>
                      <a:r>
                        <a:rPr kumimoji="0" lang="ja-JP" altLang="en-US" sz="1200" b="0" i="0" u="none" strike="noStrike" cap="none" normalizeH="0" baseline="0" smtClean="0">
                          <a:ln>
                            <a:noFill/>
                          </a:ln>
                          <a:solidFill>
                            <a:schemeClr val="tx1"/>
                          </a:solidFill>
                          <a:effectLst/>
                          <a:latin typeface="Arial" pitchFamily="34" charset="0"/>
                          <a:ea typeface="ＭＳ Ｐゴシック" pitchFamily="34" charset="-128"/>
                        </a:rPr>
                        <a:t>’</a:t>
                      </a:r>
                      <a:r>
                        <a:rPr kumimoji="0" lang="en-US" altLang="ja-JP" sz="1200" b="0" i="0" u="none" strike="noStrike" cap="none" normalizeH="0" baseline="0" smtClean="0">
                          <a:ln>
                            <a:noFill/>
                          </a:ln>
                          <a:solidFill>
                            <a:schemeClr val="tx1"/>
                          </a:solidFill>
                          <a:effectLst/>
                          <a:latin typeface="Arial" pitchFamily="34" charset="0"/>
                          <a:ea typeface="ＭＳ Ｐゴシック" pitchFamily="34" charset="-128"/>
                        </a:rPr>
                        <a:t>s temperature?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ＭＳ Ｐゴシック" pitchFamily="34" charset="-128"/>
                        </a:rPr>
                        <a:t>The Temperature INCREASES *goes up</a:t>
                      </a:r>
                      <a:r>
                        <a:rPr kumimoji="0" lang="en-US" sz="1800" b="0" i="0" u="none" strike="noStrike" cap="none" normalizeH="0" baseline="0" smtClean="0">
                          <a:ln>
                            <a:noFill/>
                          </a:ln>
                          <a:solidFill>
                            <a:schemeClr val="tx1"/>
                          </a:solidFill>
                          <a:effectLst/>
                          <a:latin typeface="Arial" pitchFamily="34" charset="0"/>
                          <a:ea typeface="ＭＳ Ｐゴシック" pitchFamily="34" charset="-128"/>
                        </a:rPr>
                        <a:t> </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ＭＳ Ｐゴシック" pitchFamily="34" charset="-128"/>
                        </a:rPr>
                        <a:t>When you </a:t>
                      </a:r>
                      <a:r>
                        <a:rPr kumimoji="0" lang="en-US" sz="1200" b="1" i="0" u="sng" strike="noStrike" cap="none" normalizeH="0" baseline="0" smtClean="0">
                          <a:ln>
                            <a:noFill/>
                          </a:ln>
                          <a:solidFill>
                            <a:schemeClr val="tx1"/>
                          </a:solidFill>
                          <a:effectLst/>
                          <a:latin typeface="Arial" pitchFamily="34" charset="0"/>
                          <a:ea typeface="ＭＳ Ｐゴシック" pitchFamily="34" charset="-128"/>
                        </a:rPr>
                        <a:t>REMOVE HEAT</a:t>
                      </a:r>
                      <a:r>
                        <a:rPr kumimoji="0" lang="en-US" sz="1200" b="0" i="0" u="none" strike="noStrike" cap="none" normalizeH="0" baseline="0" smtClean="0">
                          <a:ln>
                            <a:noFill/>
                          </a:ln>
                          <a:solidFill>
                            <a:schemeClr val="tx1"/>
                          </a:solidFill>
                          <a:effectLst/>
                          <a:latin typeface="Arial" pitchFamily="34" charset="0"/>
                          <a:ea typeface="ＭＳ Ｐゴシック" pitchFamily="34" charset="-128"/>
                        </a:rPr>
                        <a:t> to an object what happens to it</a:t>
                      </a:r>
                      <a:r>
                        <a:rPr kumimoji="0" lang="ja-JP" altLang="en-US" sz="1200" b="0" i="0" u="none" strike="noStrike" cap="none" normalizeH="0" baseline="0" smtClean="0">
                          <a:ln>
                            <a:noFill/>
                          </a:ln>
                          <a:solidFill>
                            <a:schemeClr val="tx1"/>
                          </a:solidFill>
                          <a:effectLst/>
                          <a:latin typeface="Arial" pitchFamily="34" charset="0"/>
                          <a:ea typeface="ＭＳ Ｐゴシック" pitchFamily="34" charset="-128"/>
                        </a:rPr>
                        <a:t>’</a:t>
                      </a:r>
                      <a:r>
                        <a:rPr kumimoji="0" lang="en-US" altLang="ja-JP" sz="1200" b="0" i="0" u="none" strike="noStrike" cap="none" normalizeH="0" baseline="0" smtClean="0">
                          <a:ln>
                            <a:noFill/>
                          </a:ln>
                          <a:solidFill>
                            <a:schemeClr val="tx1"/>
                          </a:solidFill>
                          <a:effectLst/>
                          <a:latin typeface="Arial" pitchFamily="34" charset="0"/>
                          <a:ea typeface="ＭＳ Ｐゴシック" pitchFamily="34" charset="-128"/>
                        </a:rPr>
                        <a:t>s temperature?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ea typeface="ＭＳ Ｐゴシック" pitchFamily="34" charset="-128"/>
                        </a:rPr>
                        <a:t>The Temperature DECREASES *goes down</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a typeface="ＭＳ Ｐゴシック" pitchFamily="34" charset="-128"/>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Adding heat to a </a:t>
                      </a:r>
                      <a:r>
                        <a:rPr kumimoji="0" lang="en-US" sz="1400" b="1" i="0" u="sng" strike="noStrike" cap="none" normalizeH="0" baseline="0" smtClean="0">
                          <a:ln>
                            <a:noFill/>
                          </a:ln>
                          <a:solidFill>
                            <a:schemeClr val="tx1"/>
                          </a:solidFill>
                          <a:effectLst/>
                          <a:latin typeface="Arial" pitchFamily="34" charset="0"/>
                          <a:ea typeface="ＭＳ Ｐゴシック" pitchFamily="34" charset="-128"/>
                        </a:rPr>
                        <a:t>SOLID </a:t>
                      </a: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causes ____?</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ea typeface="ＭＳ Ｐゴシック" pitchFamily="34" charset="-128"/>
                        </a:rPr>
                        <a:t>MELTING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ea typeface="ＭＳ Ｐゴシック" pitchFamily="34" charset="-128"/>
                        </a:rPr>
                        <a:t>(*The transforming from a solid to a liquid)</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Adding heat to a </a:t>
                      </a:r>
                      <a:r>
                        <a:rPr kumimoji="0" lang="en-US" sz="1400" b="1" i="0" u="sng" strike="noStrike" cap="none" normalizeH="0" baseline="0" smtClean="0">
                          <a:ln>
                            <a:noFill/>
                          </a:ln>
                          <a:solidFill>
                            <a:schemeClr val="tx1"/>
                          </a:solidFill>
                          <a:effectLst/>
                          <a:latin typeface="Arial" pitchFamily="34" charset="0"/>
                          <a:ea typeface="ＭＳ Ｐゴシック" pitchFamily="34" charset="-128"/>
                        </a:rPr>
                        <a:t>LIQUID</a:t>
                      </a: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 causes </a:t>
                      </a:r>
                      <a:r>
                        <a:rPr kumimoji="0" lang="en-US" sz="1600" b="0" i="0" u="none" strike="noStrike" cap="none" normalizeH="0" baseline="0" smtClean="0">
                          <a:ln>
                            <a:noFill/>
                          </a:ln>
                          <a:solidFill>
                            <a:schemeClr val="tx1"/>
                          </a:solidFill>
                          <a:effectLst/>
                          <a:latin typeface="Arial" pitchFamily="34" charset="0"/>
                          <a:ea typeface="ＭＳ Ｐゴシック" pitchFamily="34" charset="-128"/>
                        </a:rPr>
                        <a:t>_?</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en-US" sz="1600" b="1" i="0" u="none" strike="noStrike" cap="none" normalizeH="0" baseline="0" smtClean="0">
                          <a:ln>
                            <a:noFill/>
                          </a:ln>
                          <a:solidFill>
                            <a:schemeClr val="tx1"/>
                          </a:solidFill>
                          <a:effectLst/>
                          <a:latin typeface="Arial" pitchFamily="34" charset="0"/>
                          <a:ea typeface="ＭＳ Ｐゴシック" pitchFamily="34" charset="-128"/>
                        </a:rPr>
                        <a:t>EVAPORATION</a:t>
                      </a:r>
                      <a:r>
                        <a:rPr kumimoji="0" lang="en-US" sz="1600" b="0" i="0" u="none" strike="noStrike" cap="none" normalizeH="0" baseline="0" smtClean="0">
                          <a:ln>
                            <a:noFill/>
                          </a:ln>
                          <a:solidFill>
                            <a:schemeClr val="tx1"/>
                          </a:solidFill>
                          <a:effectLst/>
                          <a:latin typeface="Arial" pitchFamily="34" charset="0"/>
                          <a:ea typeface="ＭＳ Ｐゴシック" pitchFamily="34" charset="-128"/>
                        </a:rPr>
                        <a:t> </a:t>
                      </a:r>
                      <a:r>
                        <a:rPr kumimoji="0" lang="en-US" sz="1000" b="0" i="0" u="none" strike="noStrike" cap="none" normalizeH="0" baseline="0" smtClean="0">
                          <a:ln>
                            <a:noFill/>
                          </a:ln>
                          <a:solidFill>
                            <a:schemeClr val="tx1"/>
                          </a:solidFill>
                          <a:effectLst/>
                          <a:latin typeface="Arial" pitchFamily="34" charset="0"/>
                          <a:ea typeface="ＭＳ Ｐゴシック" pitchFamily="34" charset="-128"/>
                        </a:rPr>
                        <a:t>(*The transforming of a liquid to a gas)</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500" b="1" i="0" u="none" strike="noStrike" cap="none" normalizeH="0" baseline="0" smtClean="0">
                        <a:ln>
                          <a:noFill/>
                        </a:ln>
                        <a:solidFill>
                          <a:schemeClr val="tx1"/>
                        </a:solidFill>
                        <a:effectLst/>
                        <a:latin typeface="Arial" pitchFamily="34" charset="0"/>
                        <a:ea typeface="ＭＳ Ｐゴシック" pitchFamily="34" charset="-128"/>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9588">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The removal of heat from a </a:t>
                      </a:r>
                      <a:r>
                        <a:rPr kumimoji="0" lang="en-US" sz="1400" b="1" i="0" u="none" strike="noStrike" cap="none" normalizeH="0" baseline="0" smtClean="0">
                          <a:ln>
                            <a:noFill/>
                          </a:ln>
                          <a:solidFill>
                            <a:schemeClr val="tx1"/>
                          </a:solidFill>
                          <a:effectLst/>
                          <a:latin typeface="Arial" pitchFamily="34" charset="0"/>
                          <a:ea typeface="ＭＳ Ｐゴシック" pitchFamily="34" charset="-128"/>
                        </a:rPr>
                        <a:t>GAS</a:t>
                      </a: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 causes?</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1" i="0" u="none" strike="noStrike" cap="none" normalizeH="0" baseline="0" smtClean="0">
                          <a:ln>
                            <a:noFill/>
                          </a:ln>
                          <a:solidFill>
                            <a:schemeClr val="tx1"/>
                          </a:solidFill>
                          <a:effectLst/>
                          <a:latin typeface="Arial" pitchFamily="34" charset="0"/>
                          <a:ea typeface="ＭＳ Ｐゴシック" pitchFamily="34" charset="-128"/>
                        </a:rPr>
                        <a:t>                        </a:t>
                      </a:r>
                      <a:r>
                        <a:rPr kumimoji="0" lang="en-US" sz="1600" b="1" i="0" u="sng" strike="noStrike" cap="none" normalizeH="0" baseline="0" smtClean="0">
                          <a:ln>
                            <a:noFill/>
                          </a:ln>
                          <a:solidFill>
                            <a:schemeClr val="tx1"/>
                          </a:solidFill>
                          <a:effectLst/>
                          <a:latin typeface="Arial" pitchFamily="34" charset="0"/>
                          <a:ea typeface="ＭＳ Ｐゴシック" pitchFamily="34" charset="-128"/>
                        </a:rPr>
                        <a:t>CONDENSATION</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smtClean="0">
                          <a:ln>
                            <a:noFill/>
                          </a:ln>
                          <a:solidFill>
                            <a:schemeClr val="tx1"/>
                          </a:solidFill>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bl>
          </a:graphicData>
        </a:graphic>
      </p:graphicFrame>
      <p:sp>
        <p:nvSpPr>
          <p:cNvPr id="2" name="Rectangle 1"/>
          <p:cNvSpPr/>
          <p:nvPr/>
        </p:nvSpPr>
        <p:spPr>
          <a:xfrm>
            <a:off x="969023" y="152400"/>
            <a:ext cx="6724918" cy="923330"/>
          </a:xfrm>
          <a:prstGeom prst="rect">
            <a:avLst/>
          </a:prstGeom>
          <a:noFill/>
        </p:spPr>
        <p:txBody>
          <a:bodyPr wrap="none">
            <a:spAutoFit/>
          </a:bodyPr>
          <a:lstStyle/>
          <a:p>
            <a:pPr algn="ctr">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mn-ea"/>
              </a:rPr>
              <a:t>Properties of Matter</a:t>
            </a:r>
          </a:p>
        </p:txBody>
      </p:sp>
      <p:pic>
        <p:nvPicPr>
          <p:cNvPr id="21527" name="Picture 2" descr="C:\Users\275616\AppData\Local\Microsoft\Windows\Temporary Internet Files\Content.IE5\38JDDECG\MC900391206[1].wmf"/>
          <p:cNvPicPr>
            <a:picLocks noChangeAspect="1" noChangeArrowheads="1"/>
          </p:cNvPicPr>
          <p:nvPr/>
        </p:nvPicPr>
        <p:blipFill>
          <a:blip r:embed="rId3" cstate="print"/>
          <a:srcRect/>
          <a:stretch>
            <a:fillRect/>
          </a:stretch>
        </p:blipFill>
        <p:spPr bwMode="auto">
          <a:xfrm>
            <a:off x="8001000" y="1352550"/>
            <a:ext cx="914400" cy="895350"/>
          </a:xfrm>
          <a:prstGeom prst="rect">
            <a:avLst/>
          </a:prstGeom>
          <a:noFill/>
          <a:ln w="9525">
            <a:noFill/>
            <a:miter lim="800000"/>
            <a:headEnd/>
            <a:tailEnd/>
          </a:ln>
        </p:spPr>
      </p:pic>
      <p:cxnSp>
        <p:nvCxnSpPr>
          <p:cNvPr id="4" name="Straight Arrow Connector 3"/>
          <p:cNvCxnSpPr>
            <a:cxnSpLocks noChangeShapeType="1"/>
          </p:cNvCxnSpPr>
          <p:nvPr/>
        </p:nvCxnSpPr>
        <p:spPr bwMode="auto">
          <a:xfrm flipV="1">
            <a:off x="3505200" y="4838700"/>
            <a:ext cx="0" cy="228600"/>
          </a:xfrm>
          <a:prstGeom prst="straightConnector1">
            <a:avLst/>
          </a:prstGeom>
          <a:noFill/>
          <a:ln w="25400">
            <a:solidFill>
              <a:srgbClr val="000000"/>
            </a:solidFill>
            <a:round/>
            <a:headEnd/>
            <a:tailEnd type="arrow" w="med" len="med"/>
          </a:ln>
          <a:effectLst>
            <a:outerShdw dist="20000" dir="5400000" rotWithShape="0">
              <a:srgbClr val="808080">
                <a:alpha val="37999"/>
              </a:srgbClr>
            </a:outerShdw>
          </a:effectLst>
        </p:spPr>
      </p:cxnSp>
      <p:pic>
        <p:nvPicPr>
          <p:cNvPr id="21529" name="Picture 4" descr="http://www.senseoncents.com/wp-content/uploads/2009/08/hot-thermometer.gif"/>
          <p:cNvPicPr>
            <a:picLocks noChangeAspect="1" noChangeArrowheads="1"/>
          </p:cNvPicPr>
          <p:nvPr/>
        </p:nvPicPr>
        <p:blipFill>
          <a:blip r:embed="rId4" cstate="print"/>
          <a:srcRect/>
          <a:stretch>
            <a:fillRect/>
          </a:stretch>
        </p:blipFill>
        <p:spPr bwMode="auto">
          <a:xfrm>
            <a:off x="2514600" y="5067300"/>
            <a:ext cx="838200" cy="1200150"/>
          </a:xfrm>
          <a:prstGeom prst="rect">
            <a:avLst/>
          </a:prstGeom>
          <a:noFill/>
          <a:ln w="9525">
            <a:noFill/>
            <a:miter lim="800000"/>
            <a:headEnd/>
            <a:tailEnd/>
          </a:ln>
        </p:spPr>
      </p:pic>
      <p:cxnSp>
        <p:nvCxnSpPr>
          <p:cNvPr id="23" name="Straight Arrow Connector 22"/>
          <p:cNvCxnSpPr>
            <a:cxnSpLocks noChangeShapeType="1"/>
          </p:cNvCxnSpPr>
          <p:nvPr/>
        </p:nvCxnSpPr>
        <p:spPr bwMode="auto">
          <a:xfrm>
            <a:off x="5486400" y="4724400"/>
            <a:ext cx="0" cy="342900"/>
          </a:xfrm>
          <a:prstGeom prst="straightConnector1">
            <a:avLst/>
          </a:prstGeom>
          <a:noFill/>
          <a:ln w="25400">
            <a:solidFill>
              <a:srgbClr val="000000"/>
            </a:solidFill>
            <a:round/>
            <a:headEnd/>
            <a:tailEnd type="arrow" w="med" len="med"/>
          </a:ln>
          <a:effectLst>
            <a:outerShdw dist="20000" dir="5400000" rotWithShape="0">
              <a:srgbClr val="808080">
                <a:alpha val="37999"/>
              </a:srgbClr>
            </a:outerShdw>
          </a:effectLst>
        </p:spPr>
      </p:cxnSp>
      <p:pic>
        <p:nvPicPr>
          <p:cNvPr id="21531" name="Picture 6" descr="http://2.bp.blogspot.com/-RYsO5NmUACc/T3nqOYIAvhI/AAAAAAAAAFU/X-ZX1KdGiMM/s1600/Man-Cold-Thermometer.JPG"/>
          <p:cNvPicPr>
            <a:picLocks noChangeAspect="1" noChangeArrowheads="1"/>
          </p:cNvPicPr>
          <p:nvPr/>
        </p:nvPicPr>
        <p:blipFill>
          <a:blip r:embed="rId5" cstate="print"/>
          <a:srcRect/>
          <a:stretch>
            <a:fillRect/>
          </a:stretch>
        </p:blipFill>
        <p:spPr bwMode="auto">
          <a:xfrm>
            <a:off x="4038600" y="5181600"/>
            <a:ext cx="1219200" cy="990600"/>
          </a:xfrm>
          <a:prstGeom prst="rect">
            <a:avLst/>
          </a:prstGeom>
          <a:noFill/>
          <a:ln w="9525">
            <a:noFill/>
            <a:miter lim="800000"/>
            <a:headEnd/>
            <a:tailEnd/>
          </a:ln>
        </p:spPr>
      </p:pic>
      <p:pic>
        <p:nvPicPr>
          <p:cNvPr id="21532" name="Picture 7" descr="C:\Users\275616\AppData\Local\Microsoft\Windows\Temporary Internet Files\Content.IE5\MA60F1VA\MC900012913[1].wmf"/>
          <p:cNvPicPr>
            <a:picLocks noChangeAspect="1" noChangeArrowheads="1"/>
          </p:cNvPicPr>
          <p:nvPr/>
        </p:nvPicPr>
        <p:blipFill>
          <a:blip r:embed="rId6" cstate="print"/>
          <a:srcRect/>
          <a:stretch>
            <a:fillRect/>
          </a:stretch>
        </p:blipFill>
        <p:spPr bwMode="auto">
          <a:xfrm>
            <a:off x="5976938" y="4489450"/>
            <a:ext cx="677862" cy="463550"/>
          </a:xfrm>
          <a:prstGeom prst="rect">
            <a:avLst/>
          </a:prstGeom>
          <a:noFill/>
          <a:ln w="9525">
            <a:noFill/>
            <a:miter lim="800000"/>
            <a:headEnd/>
            <a:tailEnd/>
          </a:ln>
        </p:spPr>
      </p:pic>
      <p:pic>
        <p:nvPicPr>
          <p:cNvPr id="21533" name="Picture 9" descr="http://www.uvm.edu/~inquiryb/webquest/sp09/tgasperi/Pictures/evaporation.jpg"/>
          <p:cNvPicPr>
            <a:picLocks noChangeAspect="1" noChangeArrowheads="1"/>
          </p:cNvPicPr>
          <p:nvPr/>
        </p:nvPicPr>
        <p:blipFill>
          <a:blip r:embed="rId7" cstate="print"/>
          <a:srcRect/>
          <a:stretch>
            <a:fillRect/>
          </a:stretch>
        </p:blipFill>
        <p:spPr bwMode="auto">
          <a:xfrm>
            <a:off x="7391400" y="4229100"/>
            <a:ext cx="1482725" cy="723900"/>
          </a:xfrm>
          <a:prstGeom prst="rect">
            <a:avLst/>
          </a:prstGeom>
          <a:noFill/>
          <a:ln w="9525">
            <a:noFill/>
            <a:miter lim="800000"/>
            <a:headEnd/>
            <a:tailEnd/>
          </a:ln>
        </p:spPr>
      </p:pic>
      <p:pic>
        <p:nvPicPr>
          <p:cNvPr id="21534" name="Picture 11" descr="http://keep2.sjfc.edu/students/kes00898/e-port/condensepic.jpg"/>
          <p:cNvPicPr>
            <a:picLocks noChangeAspect="1" noChangeArrowheads="1"/>
          </p:cNvPicPr>
          <p:nvPr/>
        </p:nvPicPr>
        <p:blipFill>
          <a:blip r:embed="rId8" cstate="print"/>
          <a:srcRect b="5321"/>
          <a:stretch>
            <a:fillRect/>
          </a:stretch>
        </p:blipFill>
        <p:spPr bwMode="auto">
          <a:xfrm>
            <a:off x="5715000" y="5410200"/>
            <a:ext cx="1295400" cy="1295400"/>
          </a:xfrm>
          <a:prstGeom prst="rect">
            <a:avLst/>
          </a:prstGeom>
          <a:noFill/>
          <a:ln w="9525">
            <a:noFill/>
            <a:miter lim="800000"/>
            <a:headEnd/>
            <a:tailEnd/>
          </a:ln>
        </p:spPr>
      </p:pic>
      <p:sp>
        <p:nvSpPr>
          <p:cNvPr id="21535" name="TextBox 17"/>
          <p:cNvSpPr txBox="1">
            <a:spLocks noChangeArrowheads="1"/>
          </p:cNvSpPr>
          <p:nvPr/>
        </p:nvSpPr>
        <p:spPr bwMode="auto">
          <a:xfrm>
            <a:off x="7010400" y="5867400"/>
            <a:ext cx="1792288" cy="400050"/>
          </a:xfrm>
          <a:prstGeom prst="rect">
            <a:avLst/>
          </a:prstGeom>
          <a:noFill/>
          <a:ln w="9525">
            <a:noFill/>
            <a:miter lim="800000"/>
            <a:headEnd/>
            <a:tailEnd/>
          </a:ln>
        </p:spPr>
        <p:txBody>
          <a:bodyPr wrap="none">
            <a:spAutoFit/>
          </a:bodyPr>
          <a:lstStyle/>
          <a:p>
            <a:r>
              <a:rPr lang="en-US" sz="1000"/>
              <a:t>*The transformation of a gas</a:t>
            </a:r>
          </a:p>
          <a:p>
            <a:r>
              <a:rPr lang="en-US" sz="1000"/>
              <a:t> back to a liquid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68" name="Group 36"/>
          <p:cNvGraphicFramePr>
            <a:graphicFrameLocks noGrp="1"/>
          </p:cNvGraphicFramePr>
          <p:nvPr>
            <p:ph/>
          </p:nvPr>
        </p:nvGraphicFramePr>
        <p:xfrm>
          <a:off x="381000" y="609600"/>
          <a:ext cx="8610600" cy="5943600"/>
        </p:xfrm>
        <a:graphic>
          <a:graphicData uri="http://schemas.openxmlformats.org/drawingml/2006/table">
            <a:tbl>
              <a:tblPr/>
              <a:tblGrid>
                <a:gridCol w="2870200"/>
                <a:gridCol w="2870200"/>
                <a:gridCol w="2870200"/>
              </a:tblGrid>
              <a:tr h="5943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sng" strike="noStrike" cap="none" normalizeH="0" baseline="0" dirty="0" smtClean="0">
                          <a:ln>
                            <a:noFill/>
                          </a:ln>
                          <a:solidFill>
                            <a:schemeClr val="tx1"/>
                          </a:solidFill>
                          <a:effectLst/>
                          <a:latin typeface="Arial" charset="0"/>
                        </a:rPr>
                        <a:t>The part of the plant that: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300" b="0" i="0" u="none" strike="noStrike" cap="none" normalizeH="0" baseline="0" dirty="0" smtClean="0">
                        <a:ln>
                          <a:noFill/>
                        </a:ln>
                        <a:solidFill>
                          <a:schemeClr val="tx1"/>
                        </a:solidFill>
                        <a:effectLst/>
                        <a:latin typeface="Arial" charset="0"/>
                      </a:endParaRPr>
                    </a:p>
                    <a:p>
                      <a:pPr>
                        <a:buFont typeface="Arial" pitchFamily="34" charset="0"/>
                        <a:buChar char="•"/>
                      </a:pPr>
                      <a:r>
                        <a:rPr lang="en-US" sz="1600" dirty="0" smtClean="0">
                          <a:latin typeface="+mn-lt"/>
                        </a:rPr>
                        <a:t>Absorbs water and nutrients</a:t>
                      </a:r>
                    </a:p>
                    <a:p>
                      <a:pPr>
                        <a:buFont typeface="Arial" pitchFamily="34" charset="0"/>
                        <a:buNone/>
                      </a:pPr>
                      <a:endParaRPr lang="en-US" sz="800" dirty="0" smtClean="0">
                        <a:latin typeface="+mn-lt"/>
                      </a:endParaRPr>
                    </a:p>
                    <a:p>
                      <a:pPr>
                        <a:buFont typeface="Arial" pitchFamily="34" charset="0"/>
                        <a:buChar char="•"/>
                      </a:pPr>
                      <a:r>
                        <a:rPr lang="en-US" sz="1600" dirty="0" smtClean="0">
                          <a:latin typeface="+mn-lt"/>
                        </a:rPr>
                        <a:t>Transports water and nutrients to </a:t>
                      </a:r>
                      <a:r>
                        <a:rPr lang="en-US" sz="1600" cap="all" baseline="0" dirty="0" smtClean="0">
                          <a:latin typeface="+mn-lt"/>
                        </a:rPr>
                        <a:t>stem</a:t>
                      </a:r>
                    </a:p>
                    <a:p>
                      <a:pPr>
                        <a:buFont typeface="Arial" pitchFamily="34" charset="0"/>
                        <a:buNone/>
                      </a:pPr>
                      <a:endParaRPr lang="en-US" sz="800" cap="all" baseline="0" dirty="0" smtClean="0">
                        <a:latin typeface="+mn-lt"/>
                      </a:endParaRPr>
                    </a:p>
                    <a:p>
                      <a:pPr>
                        <a:buFont typeface="Arial" pitchFamily="34" charset="0"/>
                        <a:buChar char="•"/>
                      </a:pPr>
                      <a:r>
                        <a:rPr lang="en-US" sz="1600" dirty="0" smtClean="0">
                          <a:latin typeface="+mn-lt"/>
                        </a:rPr>
                        <a:t>Anchors</a:t>
                      </a:r>
                      <a:r>
                        <a:rPr lang="en-US" sz="1600" baseline="0" dirty="0" smtClean="0">
                          <a:latin typeface="+mn-lt"/>
                        </a:rPr>
                        <a:t> the </a:t>
                      </a:r>
                      <a:r>
                        <a:rPr lang="en-US" sz="1600" dirty="0" smtClean="0">
                          <a:latin typeface="+mn-lt"/>
                        </a:rPr>
                        <a:t>plant to maintain stability</a:t>
                      </a:r>
                    </a:p>
                    <a:p>
                      <a:pPr>
                        <a:buFont typeface="Arial" pitchFamily="34" charset="0"/>
                        <a:buChar char="•"/>
                      </a:pPr>
                      <a:r>
                        <a:rPr lang="en-US" sz="1600" dirty="0" smtClean="0">
                          <a:latin typeface="+mn-lt"/>
                        </a:rPr>
                        <a:t>Stores water</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ROOTS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sng" strike="noStrike" cap="none" normalizeH="0" baseline="0" dirty="0" smtClean="0">
                          <a:ln>
                            <a:noFill/>
                          </a:ln>
                          <a:solidFill>
                            <a:schemeClr val="tx1"/>
                          </a:solidFill>
                          <a:effectLst/>
                          <a:latin typeface="Arial" charset="0"/>
                        </a:rPr>
                        <a:t>The part of the plant that: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3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600" b="0" i="0" u="none" strike="noStrike" cap="none" normalizeH="0" baseline="0" dirty="0" smtClean="0">
                          <a:ln>
                            <a:noFill/>
                          </a:ln>
                          <a:solidFill>
                            <a:schemeClr val="tx1"/>
                          </a:solidFill>
                          <a:effectLst/>
                          <a:latin typeface="Arial" charset="0"/>
                        </a:rPr>
                        <a:t>Absorbs the sunlight and carbon dioxide needed for photosynthesis</a:t>
                      </a: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600" b="0" i="0" u="none" strike="noStrike" cap="none" normalizeH="0" baseline="0" dirty="0" smtClean="0">
                          <a:ln>
                            <a:noFill/>
                          </a:ln>
                          <a:solidFill>
                            <a:schemeClr val="tx1"/>
                          </a:solidFill>
                          <a:effectLst/>
                          <a:latin typeface="Arial" charset="0"/>
                        </a:rPr>
                        <a:t>Where photosynthesis takes place </a:t>
                      </a: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600" b="0" i="0" u="none" strike="noStrike" cap="none" normalizeH="0" baseline="0" dirty="0" smtClean="0">
                          <a:ln>
                            <a:noFill/>
                          </a:ln>
                          <a:solidFill>
                            <a:schemeClr val="tx1"/>
                          </a:solidFill>
                          <a:effectLst/>
                          <a:latin typeface="Arial" charset="0"/>
                        </a:rPr>
                        <a:t>Where oxygen is released into the atmosphere</a:t>
                      </a:r>
                      <a:endParaRPr kumimoji="0" lang="en-US" sz="12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en-US" sz="3200" b="1" i="0" u="none" strike="noStrike" cap="none" normalizeH="0" baseline="0" dirty="0" smtClean="0">
                          <a:ln>
                            <a:noFill/>
                          </a:ln>
                          <a:solidFill>
                            <a:schemeClr val="tx1"/>
                          </a:solidFill>
                          <a:effectLst/>
                          <a:latin typeface="Arial" charset="0"/>
                        </a:rPr>
                        <a:t>LEAF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600" b="0" i="0" u="sng" strike="noStrike" cap="none" normalizeH="0" baseline="0" dirty="0" smtClean="0">
                          <a:ln>
                            <a:noFill/>
                          </a:ln>
                          <a:solidFill>
                            <a:schemeClr val="tx1"/>
                          </a:solidFill>
                          <a:effectLst/>
                          <a:latin typeface="Arial" charset="0"/>
                        </a:rPr>
                        <a:t>The part of the plant that: </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14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US" sz="1600" dirty="0" smtClean="0">
                          <a:latin typeface="+mn-lt"/>
                        </a:rPr>
                        <a:t>Transports water and nutrients </a:t>
                      </a:r>
                      <a:r>
                        <a:rPr lang="en-US" sz="1600" cap="all" baseline="0" dirty="0" smtClean="0">
                          <a:latin typeface="+mn-lt"/>
                        </a:rPr>
                        <a:t>from roots</a:t>
                      </a:r>
                      <a:r>
                        <a:rPr lang="en-US" sz="1600" dirty="0" smtClean="0">
                          <a:latin typeface="+mn-lt"/>
                        </a:rPr>
                        <a:t> to </a:t>
                      </a:r>
                      <a:r>
                        <a:rPr lang="en-US" sz="1600" cap="all" dirty="0" smtClean="0">
                          <a:latin typeface="+mn-lt"/>
                        </a:rPr>
                        <a:t>lea</a:t>
                      </a:r>
                      <a:r>
                        <a:rPr lang="en-US" sz="1600" cap="all" baseline="0" dirty="0" smtClean="0">
                          <a:latin typeface="+mn-lt"/>
                        </a:rPr>
                        <a:t>ves</a:t>
                      </a:r>
                    </a:p>
                    <a:p>
                      <a:pPr>
                        <a:buFont typeface="Arial" pitchFamily="34" charset="0"/>
                        <a:buChar char="•"/>
                      </a:pPr>
                      <a:r>
                        <a:rPr lang="en-US" sz="1600" dirty="0" smtClean="0">
                          <a:latin typeface="+mn-lt"/>
                        </a:rPr>
                        <a:t>Supports leaves, fruit, and flowers</a:t>
                      </a:r>
                    </a:p>
                    <a:p>
                      <a:pPr>
                        <a:buFont typeface="Arial" pitchFamily="34" charset="0"/>
                        <a:buChar char="•"/>
                      </a:pPr>
                      <a:r>
                        <a:rPr lang="en-US" sz="1600" dirty="0" smtClean="0">
                          <a:latin typeface="+mn-lt"/>
                        </a:rPr>
                        <a:t>Stores Food</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STEM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Footer Placeholder 1"/>
          <p:cNvSpPr>
            <a:spLocks noGrp="1"/>
          </p:cNvSpPr>
          <p:nvPr>
            <p:ph type="ftr" sz="quarter" idx="11"/>
          </p:nvPr>
        </p:nvSpPr>
        <p:spPr>
          <a:xfrm>
            <a:off x="228600" y="6626225"/>
            <a:ext cx="8915400" cy="231775"/>
          </a:xfrm>
        </p:spPr>
        <p:txBody>
          <a:bodyPr/>
          <a:lstStyle/>
          <a:p>
            <a:pPr>
              <a:defRPr/>
            </a:pPr>
            <a:r>
              <a:rPr lang="en-US" sz="1050"/>
              <a:t>Created by Tiffany Kinchens for MDCPS school-wide use only. For request please email tlkinchens@dadeschools.net</a:t>
            </a:r>
          </a:p>
        </p:txBody>
      </p:sp>
      <p:sp>
        <p:nvSpPr>
          <p:cNvPr id="8" name="Rectangle 7"/>
          <p:cNvSpPr/>
          <p:nvPr/>
        </p:nvSpPr>
        <p:spPr>
          <a:xfrm>
            <a:off x="381000" y="0"/>
            <a:ext cx="8305800" cy="461665"/>
          </a:xfrm>
          <a:prstGeom prst="rect">
            <a:avLst/>
          </a:prstGeom>
          <a:noFill/>
        </p:spPr>
        <p:txBody>
          <a:bodyPr>
            <a:spAutoFit/>
          </a:bodyPr>
          <a:lstStyle/>
          <a:p>
            <a:pPr algn="ctr">
              <a:defRPr/>
            </a:pPr>
            <a:r>
              <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mn-ea"/>
              </a:rPr>
              <a:t>Organization and Development of Living Organisms</a:t>
            </a:r>
          </a:p>
        </p:txBody>
      </p:sp>
      <p:pic>
        <p:nvPicPr>
          <p:cNvPr id="76813" name="Picture 3"/>
          <p:cNvPicPr>
            <a:picLocks noChangeAspect="1"/>
          </p:cNvPicPr>
          <p:nvPr/>
        </p:nvPicPr>
        <p:blipFill>
          <a:blip r:embed="rId3" cstate="print"/>
          <a:srcRect/>
          <a:stretch>
            <a:fillRect/>
          </a:stretch>
        </p:blipFill>
        <p:spPr bwMode="auto">
          <a:xfrm>
            <a:off x="3352800" y="3581400"/>
            <a:ext cx="2667000" cy="2895600"/>
          </a:xfrm>
          <a:prstGeom prst="rect">
            <a:avLst/>
          </a:prstGeom>
          <a:noFill/>
          <a:ln w="9525">
            <a:noFill/>
            <a:miter lim="800000"/>
            <a:headEnd/>
            <a:tailEnd/>
          </a:ln>
        </p:spPr>
      </p:pic>
      <p:pic>
        <p:nvPicPr>
          <p:cNvPr id="76814" name="Picture 4"/>
          <p:cNvPicPr>
            <a:picLocks noChangeAspect="1"/>
          </p:cNvPicPr>
          <p:nvPr/>
        </p:nvPicPr>
        <p:blipFill>
          <a:blip r:embed="rId4" cstate="print"/>
          <a:srcRect/>
          <a:stretch>
            <a:fillRect/>
          </a:stretch>
        </p:blipFill>
        <p:spPr bwMode="auto">
          <a:xfrm>
            <a:off x="533400" y="3733800"/>
            <a:ext cx="2590800" cy="2743200"/>
          </a:xfrm>
          <a:prstGeom prst="rect">
            <a:avLst/>
          </a:prstGeom>
          <a:noFill/>
          <a:ln w="9525">
            <a:noFill/>
            <a:miter lim="800000"/>
            <a:headEnd/>
            <a:tailEnd/>
          </a:ln>
        </p:spPr>
      </p:pic>
      <p:pic>
        <p:nvPicPr>
          <p:cNvPr id="76815" name="Picture 5"/>
          <p:cNvPicPr>
            <a:picLocks noChangeAspect="1"/>
          </p:cNvPicPr>
          <p:nvPr/>
        </p:nvPicPr>
        <p:blipFill>
          <a:blip r:embed="rId5" cstate="print"/>
          <a:srcRect/>
          <a:stretch>
            <a:fillRect/>
          </a:stretch>
        </p:blipFill>
        <p:spPr bwMode="auto">
          <a:xfrm>
            <a:off x="6248400" y="3505200"/>
            <a:ext cx="2667000" cy="3048000"/>
          </a:xfrm>
          <a:prstGeom prst="rect">
            <a:avLst/>
          </a:prstGeom>
          <a:noFill/>
          <a:ln w="9525">
            <a:noFill/>
            <a:miter lim="800000"/>
            <a:headEnd/>
            <a:tailEnd/>
          </a:ln>
        </p:spPr>
      </p:pic>
      <p:sp>
        <p:nvSpPr>
          <p:cNvPr id="7" name="TextBox 6"/>
          <p:cNvSpPr txBox="1"/>
          <p:nvPr/>
        </p:nvSpPr>
        <p:spPr>
          <a:xfrm>
            <a:off x="6629400" y="4191000"/>
            <a:ext cx="838200" cy="369888"/>
          </a:xfrm>
          <a:prstGeom prst="rect">
            <a:avLst/>
          </a:prstGeom>
          <a:solidFill>
            <a:schemeClr val="bg1"/>
          </a:solidFill>
        </p:spPr>
        <p:txBody>
          <a:bodyPr>
            <a:spAutoFit/>
          </a:bodyPr>
          <a:lstStyle/>
          <a:p>
            <a:r>
              <a:rPr lang="en-US" b="1">
                <a:solidFill>
                  <a:srgbClr val="008000"/>
                </a:solidFill>
                <a:effectLst>
                  <a:outerShdw blurRad="38100" dist="38100" dir="2700000" algn="tl">
                    <a:srgbClr val="C0C0C0"/>
                  </a:outerShdw>
                </a:effectLst>
                <a:latin typeface="Arial Black" pitchFamily="34" charset="0"/>
              </a:rPr>
              <a:t>Stem</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87" name="Group 39"/>
          <p:cNvGraphicFramePr>
            <a:graphicFrameLocks noGrp="1"/>
          </p:cNvGraphicFramePr>
          <p:nvPr/>
        </p:nvGraphicFramePr>
        <p:xfrm>
          <a:off x="457200" y="685800"/>
          <a:ext cx="8382000" cy="5899150"/>
        </p:xfrm>
        <a:graphic>
          <a:graphicData uri="http://schemas.openxmlformats.org/drawingml/2006/table">
            <a:tbl>
              <a:tblPr/>
              <a:tblGrid>
                <a:gridCol w="4191000"/>
                <a:gridCol w="4191000"/>
              </a:tblGrid>
              <a:tr h="5899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____ </a:t>
                      </a:r>
                      <a:r>
                        <a:rPr kumimoji="0" lang="en-US" sz="1800" b="0" i="0" u="none" strike="noStrike" cap="none" normalizeH="0" baseline="0" dirty="0" smtClean="0">
                          <a:ln>
                            <a:noFill/>
                          </a:ln>
                          <a:solidFill>
                            <a:schemeClr val="tx1"/>
                          </a:solidFill>
                          <a:effectLst/>
                          <a:latin typeface="Arial" charset="0"/>
                        </a:rPr>
                        <a:t>is a skeleton that develops under the skin or deeper inside the body.</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ENDOSKELETON</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(EXAMPLE:/ VERTEBRATES)</a:t>
                      </a:r>
                    </a:p>
                    <a:p>
                      <a:endParaRPr lang="en-US" sz="1800" dirty="0"/>
                    </a:p>
                  </a:txBody>
                  <a:tcPr marT="45725" marB="4572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____ </a:t>
                      </a:r>
                      <a:r>
                        <a:rPr kumimoji="0" lang="en-US" sz="1800" b="0" i="0" u="none" strike="noStrike" cap="none" normalizeH="0" baseline="0" dirty="0" smtClean="0">
                          <a:ln>
                            <a:noFill/>
                          </a:ln>
                          <a:solidFill>
                            <a:schemeClr val="tx1"/>
                          </a:solidFill>
                          <a:effectLst/>
                          <a:latin typeface="Arial" charset="0"/>
                        </a:rPr>
                        <a:t>is a external (outer) skeleton that protects and an animals body.</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EXOSKELETON</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(EXAMPLE:/ INVERTEBRATES)</a:t>
                      </a:r>
                    </a:p>
                    <a:p>
                      <a:endParaRPr lang="en-US" sz="1800" dirty="0"/>
                    </a:p>
                  </a:txBody>
                  <a:tcPr marT="45725" marB="4572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8857" name="Footer Placeholder 3"/>
          <p:cNvSpPr>
            <a:spLocks noGrp="1"/>
          </p:cNvSpPr>
          <p:nvPr>
            <p:ph type="ftr" sz="quarter" idx="11"/>
          </p:nvPr>
        </p:nvSpPr>
        <p:spPr>
          <a:xfrm>
            <a:off x="0" y="6629400"/>
            <a:ext cx="9144000" cy="228600"/>
          </a:xfrm>
          <a:noFill/>
        </p:spPr>
        <p:txBody>
          <a:bodyPr/>
          <a:lstStyle/>
          <a:p>
            <a:r>
              <a:rPr lang="en-US" sz="900">
                <a:latin typeface="Arial" pitchFamily="34" charset="0"/>
                <a:ea typeface="ＭＳ Ｐゴシック" pitchFamily="34" charset="-128"/>
              </a:rPr>
              <a:t>Created by Tiffany Kinchens for MDCPS school-wide use only. For request please email tlkinchens@dadeschools.net</a:t>
            </a:r>
          </a:p>
        </p:txBody>
      </p:sp>
      <p:pic>
        <p:nvPicPr>
          <p:cNvPr id="78858" name="Picture 4" descr="http://scienceblogs.com/lifelines/vertebrates_divider.jpg"/>
          <p:cNvPicPr>
            <a:picLocks noChangeAspect="1" noChangeArrowheads="1"/>
          </p:cNvPicPr>
          <p:nvPr/>
        </p:nvPicPr>
        <p:blipFill>
          <a:blip r:embed="rId3" cstate="print"/>
          <a:srcRect b="2438"/>
          <a:stretch>
            <a:fillRect/>
          </a:stretch>
        </p:blipFill>
        <p:spPr bwMode="auto">
          <a:xfrm>
            <a:off x="533400" y="2514600"/>
            <a:ext cx="3810000" cy="4038600"/>
          </a:xfrm>
          <a:prstGeom prst="rect">
            <a:avLst/>
          </a:prstGeom>
          <a:noFill/>
          <a:ln w="9525">
            <a:noFill/>
            <a:miter lim="800000"/>
            <a:headEnd/>
            <a:tailEnd/>
          </a:ln>
        </p:spPr>
      </p:pic>
      <p:sp>
        <p:nvSpPr>
          <p:cNvPr id="6" name="Rectangle 5"/>
          <p:cNvSpPr/>
          <p:nvPr/>
        </p:nvSpPr>
        <p:spPr>
          <a:xfrm>
            <a:off x="381000" y="152400"/>
            <a:ext cx="8305800" cy="461665"/>
          </a:xfrm>
          <a:prstGeom prst="rect">
            <a:avLst/>
          </a:prstGeom>
          <a:noFill/>
        </p:spPr>
        <p:txBody>
          <a:bodyPr>
            <a:spAutoFit/>
          </a:bodyPr>
          <a:lstStyle/>
          <a:p>
            <a:pPr algn="ctr">
              <a:defRPr/>
            </a:pPr>
            <a:r>
              <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mn-ea"/>
              </a:rPr>
              <a:t>Organization and Development of Living Organisms</a:t>
            </a:r>
          </a:p>
        </p:txBody>
      </p:sp>
      <p:pic>
        <p:nvPicPr>
          <p:cNvPr id="78860" name="Picture 2" descr="http://4.bp.blogspot.com/_i3QVdKLJKM8/S7IT0eWK3MI/AAAAAAAAAuw/vai-g9Xi4SE/s1600/invertebrates_divider.jpg"/>
          <p:cNvPicPr>
            <a:picLocks noChangeAspect="1" noChangeArrowheads="1"/>
          </p:cNvPicPr>
          <p:nvPr/>
        </p:nvPicPr>
        <p:blipFill>
          <a:blip r:embed="rId4" cstate="print"/>
          <a:srcRect/>
          <a:stretch>
            <a:fillRect/>
          </a:stretch>
        </p:blipFill>
        <p:spPr bwMode="auto">
          <a:xfrm>
            <a:off x="4800600" y="2286000"/>
            <a:ext cx="3962400" cy="42672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13" name="Group 41"/>
          <p:cNvGraphicFramePr>
            <a:graphicFrameLocks noGrp="1"/>
          </p:cNvGraphicFramePr>
          <p:nvPr>
            <p:ph/>
          </p:nvPr>
        </p:nvGraphicFramePr>
        <p:xfrm>
          <a:off x="304800" y="469900"/>
          <a:ext cx="8610600" cy="5856288"/>
        </p:xfrm>
        <a:graphic>
          <a:graphicData uri="http://schemas.openxmlformats.org/drawingml/2006/table">
            <a:tbl>
              <a:tblPr/>
              <a:tblGrid>
                <a:gridCol w="2870200"/>
                <a:gridCol w="2870200"/>
                <a:gridCol w="2870200"/>
              </a:tblGrid>
              <a:tr h="2235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What is a food chain?</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ＭＳ Ｐゴシック" pitchFamily="34" charset="-128"/>
                        </a:rPr>
                        <a:t>A  Diagram That Shows The Relationship Between Organisms In An Ecosystem</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Organisms that use the sun</a:t>
                      </a:r>
                      <a:r>
                        <a:rPr kumimoji="0" lang="en-US" altLang="en-US" sz="1400" b="0" i="0" u="none" strike="noStrike" cap="none" normalizeH="0" baseline="0" smtClean="0">
                          <a:ln>
                            <a:noFill/>
                          </a:ln>
                          <a:solidFill>
                            <a:schemeClr val="tx1"/>
                          </a:solidFill>
                          <a:effectLst/>
                          <a:latin typeface="Arial" pitchFamily="34" charset="0"/>
                          <a:ea typeface="ＭＳ Ｐゴシック" pitchFamily="34" charset="-128"/>
                        </a:rPr>
                        <a:t>’</a:t>
                      </a: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s energy to create food during photosynthesis are called __?</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ea typeface="ＭＳ Ｐゴシック" pitchFamily="34" charset="-128"/>
                        </a:rPr>
                        <a:t>PRODUCERS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1100" b="1" i="0" u="none" strike="noStrike" cap="none" normalizeH="0" baseline="0" smtClean="0">
                          <a:ln>
                            <a:noFill/>
                          </a:ln>
                          <a:solidFill>
                            <a:schemeClr val="tx1"/>
                          </a:solidFill>
                          <a:effectLst/>
                          <a:latin typeface="Arial" pitchFamily="34" charset="0"/>
                          <a:ea typeface="ＭＳ Ｐゴシック" pitchFamily="34" charset="-128"/>
                        </a:rPr>
                        <a:t>(Ex:/ plants, algae)</a:t>
                      </a:r>
                      <a:endParaRPr kumimoji="0" lang="en-US" sz="1600" b="1"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Organisms that feed on other living things for energy are called__?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ea typeface="ＭＳ Ｐゴシック" pitchFamily="34" charset="-128"/>
                        </a:rPr>
                        <a:t>CONSUMERS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smtClean="0">
                          <a:ln>
                            <a:noFill/>
                          </a:ln>
                          <a:solidFill>
                            <a:schemeClr val="tx1"/>
                          </a:solidFill>
                          <a:effectLst/>
                          <a:latin typeface="Arial" pitchFamily="34" charset="0"/>
                          <a:ea typeface="ＭＳ Ｐゴシック" pitchFamily="34" charset="-128"/>
                        </a:rPr>
                        <a:t>(Ex:/Humans, animals, insects)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6535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ea typeface="ＭＳ Ｐゴシック" pitchFamily="34" charset="-128"/>
                        </a:rPr>
                        <a:t>An organism that gets its energy from breaking down the tissues or waste of non-living things are called ___?</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ea typeface="ＭＳ Ｐゴシック" pitchFamily="34" charset="-128"/>
                        </a:rPr>
                        <a:t>DECOMPOSERS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ＭＳ Ｐゴシック" pitchFamily="34" charset="-128"/>
                        </a:rPr>
                        <a:t>(Ex:/bacteria, fungus)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55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Animals that only eat meat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ＭＳ Ｐゴシック" pitchFamily="34" charset="-128"/>
                        </a:rPr>
                        <a:t>CARNIVORES</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pitchFamily="34" charset="0"/>
                          <a:ea typeface="ＭＳ Ｐゴシック" pitchFamily="34" charset="-128"/>
                        </a:rPr>
                        <a:t>Animals that only eat plants</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300" b="0"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smtClean="0">
                          <a:ln>
                            <a:noFill/>
                          </a:ln>
                          <a:solidFill>
                            <a:schemeClr val="tx1"/>
                          </a:solidFill>
                          <a:effectLst/>
                          <a:latin typeface="Arial" pitchFamily="34" charset="0"/>
                          <a:ea typeface="ＭＳ Ｐゴシック" pitchFamily="34" charset="-128"/>
                        </a:rPr>
                        <a:t>HERBIVORES</a:t>
                      </a: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pitchFamily="34" charset="0"/>
                          <a:ea typeface="ＭＳ Ｐゴシック" pitchFamily="34" charset="-128"/>
                        </a:rPr>
                        <a:t>Animals eat both meat and plants</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smtClean="0">
                          <a:ln>
                            <a:noFill/>
                          </a:ln>
                          <a:solidFill>
                            <a:schemeClr val="tx1"/>
                          </a:solidFill>
                          <a:effectLst/>
                          <a:latin typeface="Arial" pitchFamily="34" charset="0"/>
                          <a:ea typeface="ＭＳ Ｐゴシック" pitchFamily="34" charset="-128"/>
                        </a:rPr>
                        <a:t>OMNIVORES</a:t>
                      </a: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Footer Placeholder 1"/>
          <p:cNvSpPr>
            <a:spLocks noGrp="1"/>
          </p:cNvSpPr>
          <p:nvPr>
            <p:ph type="ftr" sz="quarter" idx="11"/>
          </p:nvPr>
        </p:nvSpPr>
        <p:spPr>
          <a:xfrm>
            <a:off x="228600" y="6477000"/>
            <a:ext cx="8763000" cy="247650"/>
          </a:xfrm>
        </p:spPr>
        <p:txBody>
          <a:bodyPr/>
          <a:lstStyle/>
          <a:p>
            <a:pPr>
              <a:defRPr/>
            </a:pPr>
            <a:r>
              <a:rPr lang="en-US" sz="1050"/>
              <a:t>Created by Tiffany Kinchens for MDCPS school-wide use only. For request please email tlkinchens@dadeschools.net</a:t>
            </a:r>
          </a:p>
        </p:txBody>
      </p:sp>
      <p:sp>
        <p:nvSpPr>
          <p:cNvPr id="4" name="Rectangle 3"/>
          <p:cNvSpPr/>
          <p:nvPr/>
        </p:nvSpPr>
        <p:spPr>
          <a:xfrm>
            <a:off x="381000" y="76200"/>
            <a:ext cx="8305800" cy="400110"/>
          </a:xfrm>
          <a:prstGeom prst="rect">
            <a:avLst/>
          </a:prstGeom>
          <a:noFill/>
        </p:spPr>
        <p:txBody>
          <a:bodyPr>
            <a:spAutoFit/>
          </a:bodyPr>
          <a:lstStyle/>
          <a:p>
            <a:pPr algn="ctr">
              <a:defRPr/>
            </a:pPr>
            <a:r>
              <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mn-ea"/>
              </a:rPr>
              <a:t>Interdependence, Heredity, &amp; Reproduction</a:t>
            </a:r>
          </a:p>
        </p:txBody>
      </p:sp>
      <p:sp>
        <p:nvSpPr>
          <p:cNvPr id="80917" name="AutoShape 4"/>
          <p:cNvSpPr>
            <a:spLocks noChangeArrowheads="1"/>
          </p:cNvSpPr>
          <p:nvPr/>
        </p:nvSpPr>
        <p:spPr bwMode="auto">
          <a:xfrm>
            <a:off x="304800" y="2819400"/>
            <a:ext cx="990600" cy="762000"/>
          </a:xfrm>
          <a:prstGeom prst="star16">
            <a:avLst>
              <a:gd name="adj" fmla="val 37500"/>
            </a:avLst>
          </a:prstGeom>
          <a:solidFill>
            <a:srgbClr val="FAFD00"/>
          </a:solidFill>
          <a:ln w="12700">
            <a:solidFill>
              <a:schemeClr val="tx1"/>
            </a:solidFill>
            <a:miter lim="800000"/>
            <a:headEnd/>
            <a:tailEnd/>
          </a:ln>
        </p:spPr>
        <p:txBody>
          <a:bodyPr wrap="none" anchor="ctr"/>
          <a:lstStyle/>
          <a:p>
            <a:endParaRPr lang="en-US"/>
          </a:p>
        </p:txBody>
      </p:sp>
      <p:pic>
        <p:nvPicPr>
          <p:cNvPr id="80918" name="Picture 2"/>
          <p:cNvPicPr>
            <a:picLocks noChangeAspect="1"/>
          </p:cNvPicPr>
          <p:nvPr/>
        </p:nvPicPr>
        <p:blipFill>
          <a:blip r:embed="rId3" cstate="print"/>
          <a:srcRect/>
          <a:stretch>
            <a:fillRect/>
          </a:stretch>
        </p:blipFill>
        <p:spPr bwMode="auto">
          <a:xfrm>
            <a:off x="3886200" y="1752600"/>
            <a:ext cx="1219200" cy="914400"/>
          </a:xfrm>
          <a:prstGeom prst="rect">
            <a:avLst/>
          </a:prstGeom>
          <a:noFill/>
          <a:ln w="9525">
            <a:noFill/>
            <a:miter lim="800000"/>
            <a:headEnd/>
            <a:tailEnd/>
          </a:ln>
        </p:spPr>
      </p:pic>
      <p:pic>
        <p:nvPicPr>
          <p:cNvPr id="80919" name="Picture 6"/>
          <p:cNvPicPr>
            <a:picLocks noChangeAspect="1"/>
          </p:cNvPicPr>
          <p:nvPr/>
        </p:nvPicPr>
        <p:blipFill>
          <a:blip r:embed="rId4" cstate="print"/>
          <a:srcRect/>
          <a:stretch>
            <a:fillRect/>
          </a:stretch>
        </p:blipFill>
        <p:spPr bwMode="auto">
          <a:xfrm>
            <a:off x="6172200" y="1676400"/>
            <a:ext cx="762000" cy="914400"/>
          </a:xfrm>
          <a:prstGeom prst="rect">
            <a:avLst/>
          </a:prstGeom>
          <a:noFill/>
          <a:ln w="9525">
            <a:noFill/>
            <a:miter lim="800000"/>
            <a:headEnd/>
            <a:tailEnd/>
          </a:ln>
        </p:spPr>
      </p:pic>
      <p:pic>
        <p:nvPicPr>
          <p:cNvPr id="80920" name="Picture 7"/>
          <p:cNvPicPr>
            <a:picLocks noChangeAspect="1"/>
          </p:cNvPicPr>
          <p:nvPr/>
        </p:nvPicPr>
        <p:blipFill>
          <a:blip r:embed="rId5" cstate="print"/>
          <a:srcRect/>
          <a:stretch>
            <a:fillRect/>
          </a:stretch>
        </p:blipFill>
        <p:spPr bwMode="auto">
          <a:xfrm>
            <a:off x="7010400" y="1676400"/>
            <a:ext cx="990600" cy="914400"/>
          </a:xfrm>
          <a:prstGeom prst="rect">
            <a:avLst/>
          </a:prstGeom>
          <a:noFill/>
          <a:ln w="9525">
            <a:noFill/>
            <a:miter lim="800000"/>
            <a:headEnd/>
            <a:tailEnd/>
          </a:ln>
        </p:spPr>
      </p:pic>
      <p:pic>
        <p:nvPicPr>
          <p:cNvPr id="80921" name="Picture 8"/>
          <p:cNvPicPr>
            <a:picLocks noChangeAspect="1"/>
          </p:cNvPicPr>
          <p:nvPr/>
        </p:nvPicPr>
        <p:blipFill>
          <a:blip r:embed="rId6" cstate="print"/>
          <a:srcRect/>
          <a:stretch>
            <a:fillRect/>
          </a:stretch>
        </p:blipFill>
        <p:spPr bwMode="auto">
          <a:xfrm>
            <a:off x="8001000" y="1676400"/>
            <a:ext cx="838200" cy="990600"/>
          </a:xfrm>
          <a:prstGeom prst="rect">
            <a:avLst/>
          </a:prstGeom>
          <a:noFill/>
          <a:ln w="9525">
            <a:noFill/>
            <a:miter lim="800000"/>
            <a:headEnd/>
            <a:tailEnd/>
          </a:ln>
        </p:spPr>
      </p:pic>
      <p:sp>
        <p:nvSpPr>
          <p:cNvPr id="80922" name="Line 6"/>
          <p:cNvSpPr>
            <a:spLocks noChangeShapeType="1"/>
          </p:cNvSpPr>
          <p:nvPr/>
        </p:nvSpPr>
        <p:spPr bwMode="auto">
          <a:xfrm flipH="1">
            <a:off x="762000" y="3657600"/>
            <a:ext cx="0" cy="533400"/>
          </a:xfrm>
          <a:prstGeom prst="line">
            <a:avLst/>
          </a:prstGeom>
          <a:noFill/>
          <a:ln w="50800">
            <a:solidFill>
              <a:schemeClr val="bg2"/>
            </a:solidFill>
            <a:round/>
            <a:headEnd/>
            <a:tailEnd type="triangle" w="med" len="med"/>
          </a:ln>
        </p:spPr>
        <p:txBody>
          <a:bodyPr wrap="none" anchor="ctr"/>
          <a:lstStyle/>
          <a:p>
            <a:endParaRPr lang="en-US"/>
          </a:p>
        </p:txBody>
      </p:sp>
      <p:sp>
        <p:nvSpPr>
          <p:cNvPr id="80923" name="Freeform 6"/>
          <p:cNvSpPr>
            <a:spLocks/>
          </p:cNvSpPr>
          <p:nvPr/>
        </p:nvSpPr>
        <p:spPr bwMode="auto">
          <a:xfrm>
            <a:off x="381000" y="4114800"/>
            <a:ext cx="1143000" cy="457200"/>
          </a:xfrm>
          <a:custGeom>
            <a:avLst/>
            <a:gdLst>
              <a:gd name="T0" fmla="*/ 2147483647 w 757"/>
              <a:gd name="T1" fmla="*/ 2147483647 h 529"/>
              <a:gd name="T2" fmla="*/ 0 w 757"/>
              <a:gd name="T3" fmla="*/ 2147483647 h 529"/>
              <a:gd name="T4" fmla="*/ 0 w 757"/>
              <a:gd name="T5" fmla="*/ 2147483647 h 529"/>
              <a:gd name="T6" fmla="*/ 2147483647 w 757"/>
              <a:gd name="T7" fmla="*/ 2147483647 h 529"/>
              <a:gd name="T8" fmla="*/ 2147483647 w 757"/>
              <a:gd name="T9" fmla="*/ 2147483647 h 529"/>
              <a:gd name="T10" fmla="*/ 2147483647 w 757"/>
              <a:gd name="T11" fmla="*/ 2147483647 h 529"/>
              <a:gd name="T12" fmla="*/ 2147483647 w 757"/>
              <a:gd name="T13" fmla="*/ 2147483647 h 529"/>
              <a:gd name="T14" fmla="*/ 2147483647 w 757"/>
              <a:gd name="T15" fmla="*/ 2147483647 h 529"/>
              <a:gd name="T16" fmla="*/ 2147483647 w 757"/>
              <a:gd name="T17" fmla="*/ 2147483647 h 529"/>
              <a:gd name="T18" fmla="*/ 2147483647 w 757"/>
              <a:gd name="T19" fmla="*/ 2147483647 h 529"/>
              <a:gd name="T20" fmla="*/ 2147483647 w 757"/>
              <a:gd name="T21" fmla="*/ 2147483647 h 529"/>
              <a:gd name="T22" fmla="*/ 2147483647 w 757"/>
              <a:gd name="T23" fmla="*/ 2147483647 h 529"/>
              <a:gd name="T24" fmla="*/ 2147483647 w 757"/>
              <a:gd name="T25" fmla="*/ 2147483647 h 529"/>
              <a:gd name="T26" fmla="*/ 2147483647 w 757"/>
              <a:gd name="T27" fmla="*/ 2147483647 h 529"/>
              <a:gd name="T28" fmla="*/ 2147483647 w 757"/>
              <a:gd name="T29" fmla="*/ 2147483647 h 529"/>
              <a:gd name="T30" fmla="*/ 2147483647 w 757"/>
              <a:gd name="T31" fmla="*/ 2147483647 h 529"/>
              <a:gd name="T32" fmla="*/ 2147483647 w 757"/>
              <a:gd name="T33" fmla="*/ 2147483647 h 529"/>
              <a:gd name="T34" fmla="*/ 2147483647 w 757"/>
              <a:gd name="T35" fmla="*/ 2147483647 h 529"/>
              <a:gd name="T36" fmla="*/ 2147483647 w 757"/>
              <a:gd name="T37" fmla="*/ 2147483647 h 529"/>
              <a:gd name="T38" fmla="*/ 2147483647 w 757"/>
              <a:gd name="T39" fmla="*/ 2147483647 h 529"/>
              <a:gd name="T40" fmla="*/ 2147483647 w 757"/>
              <a:gd name="T41" fmla="*/ 2147483647 h 529"/>
              <a:gd name="T42" fmla="*/ 2147483647 w 757"/>
              <a:gd name="T43" fmla="*/ 2147483647 h 529"/>
              <a:gd name="T44" fmla="*/ 2147483647 w 757"/>
              <a:gd name="T45" fmla="*/ 2147483647 h 529"/>
              <a:gd name="T46" fmla="*/ 2147483647 w 757"/>
              <a:gd name="T47" fmla="*/ 2147483647 h 529"/>
              <a:gd name="T48" fmla="*/ 2147483647 w 757"/>
              <a:gd name="T49" fmla="*/ 2147483647 h 529"/>
              <a:gd name="T50" fmla="*/ 2147483647 w 757"/>
              <a:gd name="T51" fmla="*/ 2147483647 h 529"/>
              <a:gd name="T52" fmla="*/ 2147483647 w 757"/>
              <a:gd name="T53" fmla="*/ 2147483647 h 529"/>
              <a:gd name="T54" fmla="*/ 2147483647 w 757"/>
              <a:gd name="T55" fmla="*/ 2147483647 h 529"/>
              <a:gd name="T56" fmla="*/ 2147483647 w 757"/>
              <a:gd name="T57" fmla="*/ 2147483647 h 529"/>
              <a:gd name="T58" fmla="*/ 2147483647 w 757"/>
              <a:gd name="T59" fmla="*/ 2147483647 h 529"/>
              <a:gd name="T60" fmla="*/ 2147483647 w 757"/>
              <a:gd name="T61" fmla="*/ 2147483647 h 529"/>
              <a:gd name="T62" fmla="*/ 2147483647 w 757"/>
              <a:gd name="T63" fmla="*/ 2147483647 h 529"/>
              <a:gd name="T64" fmla="*/ 2147483647 w 757"/>
              <a:gd name="T65" fmla="*/ 2147483647 h 529"/>
              <a:gd name="T66" fmla="*/ 2147483647 w 757"/>
              <a:gd name="T67" fmla="*/ 2147483647 h 529"/>
              <a:gd name="T68" fmla="*/ 2147483647 w 757"/>
              <a:gd name="T69" fmla="*/ 2147483647 h 529"/>
              <a:gd name="T70" fmla="*/ 2147483647 w 757"/>
              <a:gd name="T71" fmla="*/ 2147483647 h 529"/>
              <a:gd name="T72" fmla="*/ 2147483647 w 757"/>
              <a:gd name="T73" fmla="*/ 2147483647 h 529"/>
              <a:gd name="T74" fmla="*/ 2147483647 w 757"/>
              <a:gd name="T75" fmla="*/ 2147483647 h 529"/>
              <a:gd name="T76" fmla="*/ 2147483647 w 757"/>
              <a:gd name="T77" fmla="*/ 2147483647 h 529"/>
              <a:gd name="T78" fmla="*/ 2147483647 w 757"/>
              <a:gd name="T79" fmla="*/ 2147483647 h 529"/>
              <a:gd name="T80" fmla="*/ 2147483647 w 757"/>
              <a:gd name="T81" fmla="*/ 2147483647 h 529"/>
              <a:gd name="T82" fmla="*/ 2147483647 w 757"/>
              <a:gd name="T83" fmla="*/ 2147483647 h 529"/>
              <a:gd name="T84" fmla="*/ 2147483647 w 757"/>
              <a:gd name="T85" fmla="*/ 2147483647 h 529"/>
              <a:gd name="T86" fmla="*/ 2147483647 w 757"/>
              <a:gd name="T87" fmla="*/ 2147483647 h 529"/>
              <a:gd name="T88" fmla="*/ 2147483647 w 757"/>
              <a:gd name="T89" fmla="*/ 2147483647 h 529"/>
              <a:gd name="T90" fmla="*/ 2147483647 w 757"/>
              <a:gd name="T91" fmla="*/ 2147483647 h 529"/>
              <a:gd name="T92" fmla="*/ 2147483647 w 757"/>
              <a:gd name="T93" fmla="*/ 2147483647 h 529"/>
              <a:gd name="T94" fmla="*/ 2147483647 w 757"/>
              <a:gd name="T95" fmla="*/ 2147483647 h 529"/>
              <a:gd name="T96" fmla="*/ 2147483647 w 757"/>
              <a:gd name="T97" fmla="*/ 2147483647 h 529"/>
              <a:gd name="T98" fmla="*/ 2147483647 w 757"/>
              <a:gd name="T99" fmla="*/ 2147483647 h 529"/>
              <a:gd name="T100" fmla="*/ 2147483647 w 757"/>
              <a:gd name="T101" fmla="*/ 2147483647 h 529"/>
              <a:gd name="T102" fmla="*/ 2147483647 w 757"/>
              <a:gd name="T103" fmla="*/ 2147483647 h 529"/>
              <a:gd name="T104" fmla="*/ 2147483647 w 757"/>
              <a:gd name="T105" fmla="*/ 2147483647 h 529"/>
              <a:gd name="T106" fmla="*/ 2147483647 w 757"/>
              <a:gd name="T107" fmla="*/ 2147483647 h 529"/>
              <a:gd name="T108" fmla="*/ 2147483647 w 757"/>
              <a:gd name="T109" fmla="*/ 2147483647 h 52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57"/>
              <a:gd name="T166" fmla="*/ 0 h 529"/>
              <a:gd name="T167" fmla="*/ 757 w 757"/>
              <a:gd name="T168" fmla="*/ 529 h 52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57" h="529">
                <a:moveTo>
                  <a:pt x="90" y="448"/>
                </a:moveTo>
                <a:lnTo>
                  <a:pt x="54" y="448"/>
                </a:lnTo>
                <a:lnTo>
                  <a:pt x="36" y="416"/>
                </a:lnTo>
                <a:lnTo>
                  <a:pt x="18" y="384"/>
                </a:lnTo>
                <a:lnTo>
                  <a:pt x="18" y="352"/>
                </a:lnTo>
                <a:lnTo>
                  <a:pt x="0" y="240"/>
                </a:lnTo>
                <a:lnTo>
                  <a:pt x="0" y="192"/>
                </a:lnTo>
                <a:lnTo>
                  <a:pt x="0" y="160"/>
                </a:lnTo>
                <a:lnTo>
                  <a:pt x="0" y="128"/>
                </a:lnTo>
                <a:lnTo>
                  <a:pt x="0" y="160"/>
                </a:lnTo>
                <a:lnTo>
                  <a:pt x="18" y="192"/>
                </a:lnTo>
                <a:lnTo>
                  <a:pt x="36" y="240"/>
                </a:lnTo>
                <a:lnTo>
                  <a:pt x="72" y="272"/>
                </a:lnTo>
                <a:lnTo>
                  <a:pt x="90" y="304"/>
                </a:lnTo>
                <a:lnTo>
                  <a:pt x="108" y="336"/>
                </a:lnTo>
                <a:lnTo>
                  <a:pt x="108" y="368"/>
                </a:lnTo>
                <a:lnTo>
                  <a:pt x="108" y="400"/>
                </a:lnTo>
                <a:lnTo>
                  <a:pt x="108" y="432"/>
                </a:lnTo>
                <a:lnTo>
                  <a:pt x="108" y="464"/>
                </a:lnTo>
                <a:lnTo>
                  <a:pt x="108" y="432"/>
                </a:lnTo>
                <a:lnTo>
                  <a:pt x="108" y="384"/>
                </a:lnTo>
                <a:lnTo>
                  <a:pt x="108" y="256"/>
                </a:lnTo>
                <a:lnTo>
                  <a:pt x="108" y="224"/>
                </a:lnTo>
                <a:lnTo>
                  <a:pt x="108" y="176"/>
                </a:lnTo>
                <a:lnTo>
                  <a:pt x="126" y="144"/>
                </a:lnTo>
                <a:lnTo>
                  <a:pt x="126" y="112"/>
                </a:lnTo>
                <a:lnTo>
                  <a:pt x="144" y="144"/>
                </a:lnTo>
                <a:lnTo>
                  <a:pt x="162" y="176"/>
                </a:lnTo>
                <a:lnTo>
                  <a:pt x="198" y="208"/>
                </a:lnTo>
                <a:lnTo>
                  <a:pt x="216" y="240"/>
                </a:lnTo>
                <a:lnTo>
                  <a:pt x="216" y="272"/>
                </a:lnTo>
                <a:lnTo>
                  <a:pt x="198" y="304"/>
                </a:lnTo>
                <a:lnTo>
                  <a:pt x="198" y="336"/>
                </a:lnTo>
                <a:lnTo>
                  <a:pt x="180" y="368"/>
                </a:lnTo>
                <a:lnTo>
                  <a:pt x="180" y="400"/>
                </a:lnTo>
                <a:lnTo>
                  <a:pt x="180" y="368"/>
                </a:lnTo>
                <a:lnTo>
                  <a:pt x="198" y="320"/>
                </a:lnTo>
                <a:lnTo>
                  <a:pt x="198" y="288"/>
                </a:lnTo>
                <a:lnTo>
                  <a:pt x="198" y="256"/>
                </a:lnTo>
                <a:lnTo>
                  <a:pt x="198" y="208"/>
                </a:lnTo>
                <a:lnTo>
                  <a:pt x="198" y="176"/>
                </a:lnTo>
                <a:lnTo>
                  <a:pt x="198" y="144"/>
                </a:lnTo>
                <a:lnTo>
                  <a:pt x="198" y="112"/>
                </a:lnTo>
                <a:lnTo>
                  <a:pt x="216" y="80"/>
                </a:lnTo>
                <a:lnTo>
                  <a:pt x="252" y="112"/>
                </a:lnTo>
                <a:lnTo>
                  <a:pt x="270" y="144"/>
                </a:lnTo>
                <a:lnTo>
                  <a:pt x="288" y="176"/>
                </a:lnTo>
                <a:lnTo>
                  <a:pt x="288" y="208"/>
                </a:lnTo>
                <a:lnTo>
                  <a:pt x="270" y="240"/>
                </a:lnTo>
                <a:lnTo>
                  <a:pt x="270" y="272"/>
                </a:lnTo>
                <a:lnTo>
                  <a:pt x="270" y="304"/>
                </a:lnTo>
                <a:lnTo>
                  <a:pt x="270" y="336"/>
                </a:lnTo>
                <a:lnTo>
                  <a:pt x="288" y="368"/>
                </a:lnTo>
                <a:lnTo>
                  <a:pt x="288" y="400"/>
                </a:lnTo>
                <a:lnTo>
                  <a:pt x="288" y="432"/>
                </a:lnTo>
                <a:lnTo>
                  <a:pt x="306" y="400"/>
                </a:lnTo>
                <a:lnTo>
                  <a:pt x="324" y="352"/>
                </a:lnTo>
                <a:lnTo>
                  <a:pt x="324" y="320"/>
                </a:lnTo>
                <a:lnTo>
                  <a:pt x="324" y="288"/>
                </a:lnTo>
                <a:lnTo>
                  <a:pt x="324" y="256"/>
                </a:lnTo>
                <a:lnTo>
                  <a:pt x="342" y="208"/>
                </a:lnTo>
                <a:lnTo>
                  <a:pt x="342" y="176"/>
                </a:lnTo>
                <a:lnTo>
                  <a:pt x="342" y="144"/>
                </a:lnTo>
                <a:lnTo>
                  <a:pt x="342" y="112"/>
                </a:lnTo>
                <a:lnTo>
                  <a:pt x="360" y="144"/>
                </a:lnTo>
                <a:lnTo>
                  <a:pt x="360" y="176"/>
                </a:lnTo>
                <a:lnTo>
                  <a:pt x="360" y="208"/>
                </a:lnTo>
                <a:lnTo>
                  <a:pt x="360" y="240"/>
                </a:lnTo>
                <a:lnTo>
                  <a:pt x="360" y="272"/>
                </a:lnTo>
                <a:lnTo>
                  <a:pt x="360" y="304"/>
                </a:lnTo>
                <a:lnTo>
                  <a:pt x="360" y="336"/>
                </a:lnTo>
                <a:lnTo>
                  <a:pt x="360" y="368"/>
                </a:lnTo>
                <a:lnTo>
                  <a:pt x="360" y="400"/>
                </a:lnTo>
                <a:lnTo>
                  <a:pt x="360" y="432"/>
                </a:lnTo>
                <a:lnTo>
                  <a:pt x="360" y="464"/>
                </a:lnTo>
                <a:lnTo>
                  <a:pt x="378" y="416"/>
                </a:lnTo>
                <a:lnTo>
                  <a:pt x="378" y="384"/>
                </a:lnTo>
                <a:lnTo>
                  <a:pt x="378" y="352"/>
                </a:lnTo>
                <a:lnTo>
                  <a:pt x="468" y="304"/>
                </a:lnTo>
                <a:lnTo>
                  <a:pt x="468" y="336"/>
                </a:lnTo>
                <a:lnTo>
                  <a:pt x="468" y="368"/>
                </a:lnTo>
                <a:lnTo>
                  <a:pt x="486" y="416"/>
                </a:lnTo>
                <a:lnTo>
                  <a:pt x="468" y="384"/>
                </a:lnTo>
                <a:lnTo>
                  <a:pt x="450" y="352"/>
                </a:lnTo>
                <a:lnTo>
                  <a:pt x="450" y="304"/>
                </a:lnTo>
                <a:lnTo>
                  <a:pt x="432" y="256"/>
                </a:lnTo>
                <a:lnTo>
                  <a:pt x="432" y="32"/>
                </a:lnTo>
                <a:lnTo>
                  <a:pt x="432" y="0"/>
                </a:lnTo>
                <a:lnTo>
                  <a:pt x="468" y="32"/>
                </a:lnTo>
                <a:lnTo>
                  <a:pt x="468" y="16"/>
                </a:lnTo>
                <a:lnTo>
                  <a:pt x="486" y="48"/>
                </a:lnTo>
                <a:lnTo>
                  <a:pt x="504" y="80"/>
                </a:lnTo>
                <a:lnTo>
                  <a:pt x="504" y="112"/>
                </a:lnTo>
                <a:lnTo>
                  <a:pt x="522" y="144"/>
                </a:lnTo>
                <a:lnTo>
                  <a:pt x="522" y="176"/>
                </a:lnTo>
                <a:lnTo>
                  <a:pt x="522" y="208"/>
                </a:lnTo>
                <a:lnTo>
                  <a:pt x="522" y="240"/>
                </a:lnTo>
                <a:lnTo>
                  <a:pt x="540" y="272"/>
                </a:lnTo>
                <a:lnTo>
                  <a:pt x="540" y="304"/>
                </a:lnTo>
                <a:lnTo>
                  <a:pt x="540" y="336"/>
                </a:lnTo>
                <a:lnTo>
                  <a:pt x="540" y="368"/>
                </a:lnTo>
                <a:lnTo>
                  <a:pt x="540" y="400"/>
                </a:lnTo>
                <a:lnTo>
                  <a:pt x="576" y="112"/>
                </a:lnTo>
                <a:lnTo>
                  <a:pt x="576" y="80"/>
                </a:lnTo>
                <a:lnTo>
                  <a:pt x="576" y="48"/>
                </a:lnTo>
                <a:lnTo>
                  <a:pt x="576" y="16"/>
                </a:lnTo>
                <a:lnTo>
                  <a:pt x="576" y="48"/>
                </a:lnTo>
                <a:lnTo>
                  <a:pt x="576" y="80"/>
                </a:lnTo>
                <a:lnTo>
                  <a:pt x="576" y="112"/>
                </a:lnTo>
                <a:lnTo>
                  <a:pt x="576" y="160"/>
                </a:lnTo>
                <a:lnTo>
                  <a:pt x="576" y="192"/>
                </a:lnTo>
                <a:lnTo>
                  <a:pt x="576" y="224"/>
                </a:lnTo>
                <a:lnTo>
                  <a:pt x="576" y="256"/>
                </a:lnTo>
                <a:lnTo>
                  <a:pt x="576" y="288"/>
                </a:lnTo>
                <a:lnTo>
                  <a:pt x="576" y="320"/>
                </a:lnTo>
                <a:lnTo>
                  <a:pt x="576" y="352"/>
                </a:lnTo>
                <a:lnTo>
                  <a:pt x="576" y="448"/>
                </a:lnTo>
                <a:lnTo>
                  <a:pt x="576" y="480"/>
                </a:lnTo>
                <a:lnTo>
                  <a:pt x="558" y="448"/>
                </a:lnTo>
                <a:lnTo>
                  <a:pt x="576" y="16"/>
                </a:lnTo>
                <a:lnTo>
                  <a:pt x="684" y="496"/>
                </a:lnTo>
                <a:lnTo>
                  <a:pt x="666" y="464"/>
                </a:lnTo>
                <a:lnTo>
                  <a:pt x="684" y="432"/>
                </a:lnTo>
                <a:lnTo>
                  <a:pt x="684" y="400"/>
                </a:lnTo>
                <a:lnTo>
                  <a:pt x="684" y="368"/>
                </a:lnTo>
                <a:lnTo>
                  <a:pt x="684" y="336"/>
                </a:lnTo>
                <a:lnTo>
                  <a:pt x="684" y="304"/>
                </a:lnTo>
                <a:lnTo>
                  <a:pt x="702" y="256"/>
                </a:lnTo>
                <a:lnTo>
                  <a:pt x="702" y="224"/>
                </a:lnTo>
                <a:lnTo>
                  <a:pt x="702" y="192"/>
                </a:lnTo>
                <a:lnTo>
                  <a:pt x="702" y="144"/>
                </a:lnTo>
                <a:lnTo>
                  <a:pt x="702" y="112"/>
                </a:lnTo>
                <a:lnTo>
                  <a:pt x="702" y="80"/>
                </a:lnTo>
                <a:lnTo>
                  <a:pt x="738" y="160"/>
                </a:lnTo>
                <a:lnTo>
                  <a:pt x="738" y="192"/>
                </a:lnTo>
                <a:lnTo>
                  <a:pt x="756" y="224"/>
                </a:lnTo>
                <a:lnTo>
                  <a:pt x="756" y="256"/>
                </a:lnTo>
                <a:lnTo>
                  <a:pt x="756" y="304"/>
                </a:lnTo>
                <a:lnTo>
                  <a:pt x="756" y="336"/>
                </a:lnTo>
                <a:lnTo>
                  <a:pt x="756" y="368"/>
                </a:lnTo>
                <a:lnTo>
                  <a:pt x="756" y="400"/>
                </a:lnTo>
                <a:lnTo>
                  <a:pt x="738" y="432"/>
                </a:lnTo>
                <a:lnTo>
                  <a:pt x="738" y="464"/>
                </a:lnTo>
                <a:lnTo>
                  <a:pt x="738" y="496"/>
                </a:lnTo>
                <a:lnTo>
                  <a:pt x="702" y="480"/>
                </a:lnTo>
                <a:lnTo>
                  <a:pt x="666" y="480"/>
                </a:lnTo>
                <a:lnTo>
                  <a:pt x="630" y="496"/>
                </a:lnTo>
                <a:lnTo>
                  <a:pt x="594" y="512"/>
                </a:lnTo>
                <a:lnTo>
                  <a:pt x="558" y="512"/>
                </a:lnTo>
                <a:lnTo>
                  <a:pt x="522" y="512"/>
                </a:lnTo>
                <a:lnTo>
                  <a:pt x="486" y="512"/>
                </a:lnTo>
                <a:lnTo>
                  <a:pt x="450" y="512"/>
                </a:lnTo>
                <a:lnTo>
                  <a:pt x="414" y="512"/>
                </a:lnTo>
                <a:lnTo>
                  <a:pt x="360" y="512"/>
                </a:lnTo>
                <a:lnTo>
                  <a:pt x="324" y="512"/>
                </a:lnTo>
                <a:lnTo>
                  <a:pt x="288" y="512"/>
                </a:lnTo>
                <a:lnTo>
                  <a:pt x="252" y="528"/>
                </a:lnTo>
                <a:lnTo>
                  <a:pt x="216" y="528"/>
                </a:lnTo>
                <a:lnTo>
                  <a:pt x="180" y="528"/>
                </a:lnTo>
                <a:lnTo>
                  <a:pt x="144" y="528"/>
                </a:lnTo>
                <a:lnTo>
                  <a:pt x="108" y="528"/>
                </a:lnTo>
                <a:lnTo>
                  <a:pt x="72" y="512"/>
                </a:lnTo>
                <a:lnTo>
                  <a:pt x="36" y="480"/>
                </a:lnTo>
                <a:lnTo>
                  <a:pt x="36" y="448"/>
                </a:lnTo>
                <a:lnTo>
                  <a:pt x="72" y="432"/>
                </a:lnTo>
                <a:lnTo>
                  <a:pt x="108" y="416"/>
                </a:lnTo>
                <a:lnTo>
                  <a:pt x="90" y="448"/>
                </a:lnTo>
              </a:path>
            </a:pathLst>
          </a:custGeom>
          <a:solidFill>
            <a:srgbClr val="00B050"/>
          </a:solidFill>
          <a:ln w="50800" cap="rnd" cmpd="sng">
            <a:noFill/>
            <a:prstDash val="solid"/>
            <a:round/>
            <a:headEnd type="none" w="med" len="med"/>
            <a:tailEnd type="triangle" w="med" len="med"/>
          </a:ln>
        </p:spPr>
        <p:txBody>
          <a:bodyPr/>
          <a:lstStyle/>
          <a:p>
            <a:endParaRPr lang="en-US"/>
          </a:p>
        </p:txBody>
      </p:sp>
      <p:sp>
        <p:nvSpPr>
          <p:cNvPr id="80924" name="Line 6"/>
          <p:cNvSpPr>
            <a:spLocks noChangeShapeType="1"/>
          </p:cNvSpPr>
          <p:nvPr/>
        </p:nvSpPr>
        <p:spPr bwMode="auto">
          <a:xfrm flipV="1">
            <a:off x="1524000" y="4191000"/>
            <a:ext cx="685800" cy="152400"/>
          </a:xfrm>
          <a:prstGeom prst="line">
            <a:avLst/>
          </a:prstGeom>
          <a:noFill/>
          <a:ln w="50800">
            <a:solidFill>
              <a:schemeClr val="bg2"/>
            </a:solidFill>
            <a:round/>
            <a:headEnd/>
            <a:tailEnd type="triangle" w="med" len="med"/>
          </a:ln>
        </p:spPr>
        <p:txBody>
          <a:bodyPr wrap="none" anchor="ctr"/>
          <a:lstStyle/>
          <a:p>
            <a:endParaRPr lang="en-US"/>
          </a:p>
        </p:txBody>
      </p:sp>
      <p:pic>
        <p:nvPicPr>
          <p:cNvPr id="80925" name="Picture 4"/>
          <p:cNvPicPr>
            <a:picLocks noChangeArrowheads="1"/>
          </p:cNvPicPr>
          <p:nvPr/>
        </p:nvPicPr>
        <p:blipFill>
          <a:blip r:embed="rId7" cstate="print"/>
          <a:srcRect/>
          <a:stretch>
            <a:fillRect/>
          </a:stretch>
        </p:blipFill>
        <p:spPr bwMode="auto">
          <a:xfrm>
            <a:off x="2209800" y="3581400"/>
            <a:ext cx="914400" cy="762000"/>
          </a:xfrm>
          <a:prstGeom prst="rect">
            <a:avLst/>
          </a:prstGeom>
          <a:noFill/>
          <a:ln w="12700">
            <a:noFill/>
            <a:miter lim="800000"/>
            <a:headEnd/>
            <a:tailEnd/>
          </a:ln>
        </p:spPr>
      </p:pic>
      <p:pic>
        <p:nvPicPr>
          <p:cNvPr id="80926" name="Picture 5"/>
          <p:cNvPicPr>
            <a:picLocks noChangeArrowheads="1"/>
          </p:cNvPicPr>
          <p:nvPr/>
        </p:nvPicPr>
        <p:blipFill>
          <a:blip r:embed="rId8" cstate="print"/>
          <a:srcRect/>
          <a:stretch>
            <a:fillRect/>
          </a:stretch>
        </p:blipFill>
        <p:spPr bwMode="auto">
          <a:xfrm>
            <a:off x="3962400" y="3048000"/>
            <a:ext cx="1600200" cy="685800"/>
          </a:xfrm>
          <a:prstGeom prst="rect">
            <a:avLst/>
          </a:prstGeom>
          <a:noFill/>
          <a:ln w="12700">
            <a:noFill/>
            <a:miter lim="800000"/>
            <a:headEnd/>
            <a:tailEnd/>
          </a:ln>
        </p:spPr>
      </p:pic>
      <p:pic>
        <p:nvPicPr>
          <p:cNvPr id="80927" name="Picture 39" descr="C:\Documents and Settings\0401students\Local Settings\Temporary Internet Files\Content.IE5\0CN2ZGNQ\MC900432423[1].wmf"/>
          <p:cNvPicPr>
            <a:picLocks noChangeAspect="1" noChangeArrowheads="1"/>
          </p:cNvPicPr>
          <p:nvPr/>
        </p:nvPicPr>
        <p:blipFill>
          <a:blip r:embed="rId9" cstate="print"/>
          <a:srcRect/>
          <a:stretch>
            <a:fillRect/>
          </a:stretch>
        </p:blipFill>
        <p:spPr bwMode="auto">
          <a:xfrm>
            <a:off x="4114800" y="4267200"/>
            <a:ext cx="860425" cy="533400"/>
          </a:xfrm>
          <a:prstGeom prst="rect">
            <a:avLst/>
          </a:prstGeom>
          <a:noFill/>
          <a:ln w="9525">
            <a:noFill/>
            <a:miter lim="800000"/>
            <a:headEnd/>
            <a:tailEnd/>
          </a:ln>
        </p:spPr>
      </p:pic>
      <p:sp>
        <p:nvSpPr>
          <p:cNvPr id="80928" name="TextBox 25"/>
          <p:cNvSpPr txBox="1">
            <a:spLocks noChangeArrowheads="1"/>
          </p:cNvSpPr>
          <p:nvPr/>
        </p:nvSpPr>
        <p:spPr bwMode="auto">
          <a:xfrm>
            <a:off x="4800600" y="4572000"/>
            <a:ext cx="1143000" cy="246063"/>
          </a:xfrm>
          <a:prstGeom prst="rect">
            <a:avLst/>
          </a:prstGeom>
          <a:noFill/>
          <a:ln w="9525">
            <a:noFill/>
            <a:miter lim="800000"/>
            <a:headEnd/>
            <a:tailEnd/>
          </a:ln>
        </p:spPr>
        <p:txBody>
          <a:bodyPr>
            <a:spAutoFit/>
          </a:bodyPr>
          <a:lstStyle/>
          <a:p>
            <a:pPr algn="ctr"/>
            <a:r>
              <a:rPr lang="en-US" sz="1000" b="1"/>
              <a:t>DECOMPOSER</a:t>
            </a:r>
          </a:p>
        </p:txBody>
      </p:sp>
      <p:sp>
        <p:nvSpPr>
          <p:cNvPr id="80929" name="TextBox 23"/>
          <p:cNvSpPr txBox="1">
            <a:spLocks noChangeArrowheads="1"/>
          </p:cNvSpPr>
          <p:nvPr/>
        </p:nvSpPr>
        <p:spPr bwMode="auto">
          <a:xfrm>
            <a:off x="2133600" y="4419600"/>
            <a:ext cx="1143000" cy="400050"/>
          </a:xfrm>
          <a:prstGeom prst="rect">
            <a:avLst/>
          </a:prstGeom>
          <a:noFill/>
          <a:ln w="9525">
            <a:noFill/>
            <a:miter lim="800000"/>
            <a:headEnd/>
            <a:tailEnd/>
          </a:ln>
        </p:spPr>
        <p:txBody>
          <a:bodyPr>
            <a:spAutoFit/>
          </a:bodyPr>
          <a:lstStyle/>
          <a:p>
            <a:pPr algn="ctr"/>
            <a:r>
              <a:rPr lang="en-US" sz="1000" b="1"/>
              <a:t>PRIMARY CONSUMER</a:t>
            </a:r>
          </a:p>
        </p:txBody>
      </p:sp>
      <p:sp>
        <p:nvSpPr>
          <p:cNvPr id="80930" name="TextBox 22"/>
          <p:cNvSpPr txBox="1">
            <a:spLocks noChangeArrowheads="1"/>
          </p:cNvSpPr>
          <p:nvPr/>
        </p:nvSpPr>
        <p:spPr bwMode="auto">
          <a:xfrm>
            <a:off x="457200" y="4572000"/>
            <a:ext cx="914400" cy="246063"/>
          </a:xfrm>
          <a:prstGeom prst="rect">
            <a:avLst/>
          </a:prstGeom>
          <a:noFill/>
          <a:ln w="9525">
            <a:noFill/>
            <a:miter lim="800000"/>
            <a:headEnd/>
            <a:tailEnd/>
          </a:ln>
        </p:spPr>
        <p:txBody>
          <a:bodyPr>
            <a:spAutoFit/>
          </a:bodyPr>
          <a:lstStyle/>
          <a:p>
            <a:pPr algn="ctr"/>
            <a:r>
              <a:rPr lang="en-US" sz="1000" b="1"/>
              <a:t>PRODUCER</a:t>
            </a:r>
          </a:p>
        </p:txBody>
      </p:sp>
      <p:sp>
        <p:nvSpPr>
          <p:cNvPr id="80931" name="Line 6"/>
          <p:cNvSpPr>
            <a:spLocks noChangeShapeType="1"/>
          </p:cNvSpPr>
          <p:nvPr/>
        </p:nvSpPr>
        <p:spPr bwMode="auto">
          <a:xfrm flipV="1">
            <a:off x="3276600" y="3429000"/>
            <a:ext cx="685800" cy="533400"/>
          </a:xfrm>
          <a:prstGeom prst="line">
            <a:avLst/>
          </a:prstGeom>
          <a:noFill/>
          <a:ln w="50800">
            <a:solidFill>
              <a:schemeClr val="bg2"/>
            </a:solidFill>
            <a:round/>
            <a:headEnd/>
            <a:tailEnd type="triangle" w="med" len="med"/>
          </a:ln>
        </p:spPr>
        <p:txBody>
          <a:bodyPr wrap="none" anchor="ctr"/>
          <a:lstStyle/>
          <a:p>
            <a:endParaRPr lang="en-US"/>
          </a:p>
        </p:txBody>
      </p:sp>
      <p:sp>
        <p:nvSpPr>
          <p:cNvPr id="80932" name="TextBox 24"/>
          <p:cNvSpPr txBox="1">
            <a:spLocks noChangeArrowheads="1"/>
          </p:cNvSpPr>
          <p:nvPr/>
        </p:nvSpPr>
        <p:spPr bwMode="auto">
          <a:xfrm>
            <a:off x="4800600" y="3505200"/>
            <a:ext cx="1143000" cy="400050"/>
          </a:xfrm>
          <a:prstGeom prst="rect">
            <a:avLst/>
          </a:prstGeom>
          <a:noFill/>
          <a:ln w="9525">
            <a:noFill/>
            <a:miter lim="800000"/>
            <a:headEnd/>
            <a:tailEnd/>
          </a:ln>
        </p:spPr>
        <p:txBody>
          <a:bodyPr>
            <a:spAutoFit/>
          </a:bodyPr>
          <a:lstStyle/>
          <a:p>
            <a:pPr algn="ctr"/>
            <a:r>
              <a:rPr lang="en-US" sz="1000" b="1"/>
              <a:t>SECONDARY CONSUMER</a:t>
            </a:r>
          </a:p>
        </p:txBody>
      </p:sp>
      <p:sp>
        <p:nvSpPr>
          <p:cNvPr id="80933" name="Line 6"/>
          <p:cNvSpPr>
            <a:spLocks noChangeShapeType="1"/>
          </p:cNvSpPr>
          <p:nvPr/>
        </p:nvSpPr>
        <p:spPr bwMode="auto">
          <a:xfrm>
            <a:off x="4419600" y="3733800"/>
            <a:ext cx="304800" cy="609600"/>
          </a:xfrm>
          <a:prstGeom prst="line">
            <a:avLst/>
          </a:prstGeom>
          <a:noFill/>
          <a:ln w="50800">
            <a:solidFill>
              <a:schemeClr val="bg2"/>
            </a:solidFill>
            <a:round/>
            <a:headEnd/>
            <a:tailEnd type="triangle" w="med" len="med"/>
          </a:ln>
        </p:spPr>
        <p:txBody>
          <a:bodyPr wrap="none" anchor="ctr"/>
          <a:lstStyle/>
          <a:p>
            <a:endParaRPr lang="en-US"/>
          </a:p>
        </p:txBody>
      </p:sp>
      <p:sp>
        <p:nvSpPr>
          <p:cNvPr id="80934" name="TextBox 23"/>
          <p:cNvSpPr txBox="1">
            <a:spLocks noChangeArrowheads="1"/>
          </p:cNvSpPr>
          <p:nvPr/>
        </p:nvSpPr>
        <p:spPr bwMode="auto">
          <a:xfrm>
            <a:off x="2057400" y="2743200"/>
            <a:ext cx="2438400" cy="276225"/>
          </a:xfrm>
          <a:prstGeom prst="rect">
            <a:avLst/>
          </a:prstGeom>
          <a:noFill/>
          <a:ln w="9525">
            <a:noFill/>
            <a:miter lim="800000"/>
            <a:headEnd/>
            <a:tailEnd/>
          </a:ln>
        </p:spPr>
        <p:txBody>
          <a:bodyPr>
            <a:spAutoFit/>
          </a:bodyPr>
          <a:lstStyle/>
          <a:p>
            <a:pPr algn="ctr"/>
            <a:r>
              <a:rPr lang="en-US" sz="1200" b="1" u="sng"/>
              <a:t>Energy Flow In An Ecosystem</a:t>
            </a:r>
          </a:p>
        </p:txBody>
      </p:sp>
      <p:sp>
        <p:nvSpPr>
          <p:cNvPr id="80935" name="TextBox 22"/>
          <p:cNvSpPr txBox="1">
            <a:spLocks noChangeArrowheads="1"/>
          </p:cNvSpPr>
          <p:nvPr/>
        </p:nvSpPr>
        <p:spPr bwMode="auto">
          <a:xfrm>
            <a:off x="990600" y="3124200"/>
            <a:ext cx="914400" cy="246063"/>
          </a:xfrm>
          <a:prstGeom prst="rect">
            <a:avLst/>
          </a:prstGeom>
          <a:noFill/>
          <a:ln w="9525">
            <a:noFill/>
            <a:miter lim="800000"/>
            <a:headEnd/>
            <a:tailEnd/>
          </a:ln>
        </p:spPr>
        <p:txBody>
          <a:bodyPr>
            <a:spAutoFit/>
          </a:bodyPr>
          <a:lstStyle/>
          <a:p>
            <a:pPr algn="ctr"/>
            <a:r>
              <a:rPr lang="en-US" sz="1000" b="1"/>
              <a:t>Sun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58" name="Group 38"/>
          <p:cNvGraphicFramePr>
            <a:graphicFrameLocks noGrp="1"/>
          </p:cNvGraphicFramePr>
          <p:nvPr>
            <p:ph/>
          </p:nvPr>
        </p:nvGraphicFramePr>
        <p:xfrm>
          <a:off x="609600" y="473075"/>
          <a:ext cx="8077200" cy="5821676"/>
        </p:xfrm>
        <a:graphic>
          <a:graphicData uri="http://schemas.openxmlformats.org/drawingml/2006/table">
            <a:tbl>
              <a:tblPr/>
              <a:tblGrid>
                <a:gridCol w="2490788"/>
                <a:gridCol w="2919412"/>
                <a:gridCol w="2667000"/>
              </a:tblGrid>
              <a:tr h="2590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When an animal changes in order to survive</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sng" strike="noStrike" cap="none" normalizeH="0" baseline="0" smtClean="0">
                          <a:ln>
                            <a:noFill/>
                          </a:ln>
                          <a:solidFill>
                            <a:schemeClr val="tx1"/>
                          </a:solidFill>
                          <a:effectLst/>
                          <a:latin typeface="Arial" pitchFamily="34" charset="0"/>
                          <a:ea typeface="ＭＳ Ｐゴシック" pitchFamily="34" charset="-128"/>
                        </a:rPr>
                        <a:t>ADAPTATION</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200" b="1" i="0" u="none" strike="noStrike" cap="none" normalizeH="0" baseline="0" smtClean="0">
                          <a:ln>
                            <a:noFill/>
                          </a:ln>
                          <a:solidFill>
                            <a:schemeClr val="tx1"/>
                          </a:solidFill>
                          <a:effectLst/>
                          <a:latin typeface="Arial" pitchFamily="34" charset="0"/>
                          <a:ea typeface="ＭＳ Ｐゴシック" pitchFamily="34" charset="-128"/>
                        </a:rPr>
                        <a:t>Structural Adaptation is a physical change in an organisms body.</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200" b="1" i="0" u="none" strike="noStrike" cap="none" normalizeH="0" baseline="0" smtClean="0">
                          <a:ln>
                            <a:noFill/>
                          </a:ln>
                          <a:solidFill>
                            <a:schemeClr val="tx1"/>
                          </a:solidFill>
                          <a:effectLst/>
                          <a:latin typeface="Arial" pitchFamily="34" charset="0"/>
                          <a:ea typeface="ＭＳ Ｐゴシック" pitchFamily="34" charset="-128"/>
                        </a:rPr>
                        <a:t>Behavioral Adaptation is a change in an organisms habits such as eating a certain type of food, living in a certain area in order to survive</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300" b="0" i="0" u="none" strike="noStrike" cap="none" normalizeH="0" baseline="0" smtClean="0">
                        <a:ln>
                          <a:noFill/>
                        </a:ln>
                        <a:solidFill>
                          <a:schemeClr val="tx1"/>
                        </a:solidFill>
                        <a:effectLst/>
                        <a:latin typeface="Arial" pitchFamily="34" charset="0"/>
                        <a:ea typeface="ＭＳ Ｐゴシック" pitchFamily="34" charset="-128"/>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ea typeface="ＭＳ Ｐゴシック" pitchFamily="34" charset="-128"/>
                        </a:rPr>
                        <a:t>How can a change in habitat or climate effect an animal?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ea typeface="ＭＳ Ｐゴシック" pitchFamily="34" charset="-128"/>
                        </a:rPr>
                        <a:t>It can cause them to change their body </a:t>
                      </a:r>
                      <a:r>
                        <a:rPr kumimoji="0" lang="en-US" sz="1100" b="0" i="0" u="none" strike="noStrike" cap="none" normalizeH="0" baseline="0" smtClean="0">
                          <a:ln>
                            <a:noFill/>
                          </a:ln>
                          <a:solidFill>
                            <a:schemeClr val="tx1"/>
                          </a:solidFill>
                          <a:effectLst/>
                          <a:latin typeface="Arial" pitchFamily="34" charset="0"/>
                          <a:ea typeface="ＭＳ Ｐゴシック" pitchFamily="34" charset="-128"/>
                        </a:rPr>
                        <a:t>(structural adaptation)</a:t>
                      </a:r>
                      <a:r>
                        <a:rPr kumimoji="0" lang="en-US" sz="1800" b="1" i="0" u="none" strike="noStrike" cap="none" normalizeH="0" baseline="0" smtClean="0">
                          <a:ln>
                            <a:noFill/>
                          </a:ln>
                          <a:solidFill>
                            <a:schemeClr val="tx1"/>
                          </a:solidFill>
                          <a:effectLst/>
                          <a:latin typeface="Arial" pitchFamily="34" charset="0"/>
                          <a:ea typeface="ＭＳ Ｐゴシック" pitchFamily="34" charset="-128"/>
                        </a:rPr>
                        <a:t>, eating habits, or their home </a:t>
                      </a:r>
                      <a:r>
                        <a:rPr kumimoji="0" lang="en-US" sz="1100" b="0" i="0" u="none" strike="noStrike" cap="none" normalizeH="0" baseline="0" smtClean="0">
                          <a:ln>
                            <a:noFill/>
                          </a:ln>
                          <a:solidFill>
                            <a:schemeClr val="tx1"/>
                          </a:solidFill>
                          <a:effectLst/>
                          <a:latin typeface="Arial" pitchFamily="34" charset="0"/>
                          <a:ea typeface="ＭＳ Ｐゴシック" pitchFamily="34" charset="-128"/>
                        </a:rPr>
                        <a:t>(behavioral adaptation)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939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ea typeface="ＭＳ Ｐゴシック" pitchFamily="34" charset="-128"/>
                        </a:rPr>
                        <a:t>Give an example of </a:t>
                      </a:r>
                      <a:r>
                        <a:rPr kumimoji="0" lang="en-US" sz="1600" b="0" i="0" u="sng" strike="noStrike" cap="none" normalizeH="0" baseline="0" smtClean="0">
                          <a:ln>
                            <a:noFill/>
                          </a:ln>
                          <a:solidFill>
                            <a:schemeClr val="tx1"/>
                          </a:solidFill>
                          <a:effectLst/>
                          <a:latin typeface="Arial" pitchFamily="34" charset="0"/>
                          <a:ea typeface="ＭＳ Ｐゴシック" pitchFamily="34" charset="-128"/>
                        </a:rPr>
                        <a:t>STRUCTURAL ADAPTATION:</a:t>
                      </a:r>
                    </a:p>
                    <a:p>
                      <a:pPr marL="0" marR="0" lvl="0" indent="0" algn="ctr"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600" b="1" i="0" u="none" strike="noStrike" cap="none" normalizeH="0" baseline="0" smtClean="0">
                          <a:ln>
                            <a:noFill/>
                          </a:ln>
                          <a:solidFill>
                            <a:schemeClr val="tx1"/>
                          </a:solidFill>
                          <a:effectLst/>
                          <a:latin typeface="Arial" pitchFamily="34" charset="0"/>
                          <a:ea typeface="ＭＳ Ｐゴシック" pitchFamily="34" charset="-128"/>
                        </a:rPr>
                        <a:t>A Giraffe</a:t>
                      </a:r>
                      <a:r>
                        <a:rPr kumimoji="0" lang="ja-JP" altLang="en-US" sz="1600" b="1" i="0" u="none" strike="noStrike" cap="none" normalizeH="0" baseline="0" smtClean="0">
                          <a:ln>
                            <a:noFill/>
                          </a:ln>
                          <a:solidFill>
                            <a:schemeClr val="tx1"/>
                          </a:solidFill>
                          <a:effectLst/>
                          <a:latin typeface="Arial" pitchFamily="34" charset="0"/>
                          <a:ea typeface="ＭＳ Ｐゴシック" pitchFamily="34" charset="-128"/>
                        </a:rPr>
                        <a:t>’</a:t>
                      </a:r>
                      <a:r>
                        <a:rPr kumimoji="0" lang="en-US" altLang="ja-JP" sz="1600" b="1" i="0" u="none" strike="noStrike" cap="none" normalizeH="0" baseline="0" smtClean="0">
                          <a:ln>
                            <a:noFill/>
                          </a:ln>
                          <a:solidFill>
                            <a:schemeClr val="tx1"/>
                          </a:solidFill>
                          <a:effectLst/>
                          <a:latin typeface="Arial" pitchFamily="34" charset="0"/>
                          <a:ea typeface="ＭＳ Ｐゴシック" pitchFamily="34" charset="-128"/>
                        </a:rPr>
                        <a:t>s Long Neck</a:t>
                      </a:r>
                    </a:p>
                    <a:p>
                      <a:pPr marL="0" marR="0" lvl="0" indent="0" algn="ctr"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600" b="1" i="0" u="none" strike="noStrike" cap="none" normalizeH="0" baseline="0" smtClean="0">
                          <a:ln>
                            <a:noFill/>
                          </a:ln>
                          <a:solidFill>
                            <a:schemeClr val="tx1"/>
                          </a:solidFill>
                          <a:effectLst/>
                          <a:latin typeface="Arial" pitchFamily="34" charset="0"/>
                          <a:ea typeface="ＭＳ Ｐゴシック" pitchFamily="34" charset="-128"/>
                        </a:rPr>
                        <a:t>A Polar Bear</a:t>
                      </a:r>
                      <a:r>
                        <a:rPr kumimoji="0" lang="ja-JP" altLang="en-US" sz="1600" b="1" i="0" u="none" strike="noStrike" cap="none" normalizeH="0" baseline="0" smtClean="0">
                          <a:ln>
                            <a:noFill/>
                          </a:ln>
                          <a:solidFill>
                            <a:schemeClr val="tx1"/>
                          </a:solidFill>
                          <a:effectLst/>
                          <a:latin typeface="Arial" pitchFamily="34" charset="0"/>
                          <a:ea typeface="ＭＳ Ｐゴシック" pitchFamily="34" charset="-128"/>
                        </a:rPr>
                        <a:t>’</a:t>
                      </a:r>
                      <a:r>
                        <a:rPr kumimoji="0" lang="en-US" altLang="ja-JP" sz="1600" b="1" i="0" u="none" strike="noStrike" cap="none" normalizeH="0" baseline="0" smtClean="0">
                          <a:ln>
                            <a:noFill/>
                          </a:ln>
                          <a:solidFill>
                            <a:schemeClr val="tx1"/>
                          </a:solidFill>
                          <a:effectLst/>
                          <a:latin typeface="Arial" pitchFamily="34" charset="0"/>
                          <a:ea typeface="ＭＳ Ｐゴシック" pitchFamily="34" charset="-128"/>
                        </a:rPr>
                        <a:t>s thick fur</a:t>
                      </a:r>
                    </a:p>
                    <a:p>
                      <a:pPr marL="0" marR="0" lvl="0" indent="0" algn="ctr"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600" b="1" i="0" u="none" strike="noStrike" cap="none" normalizeH="0" baseline="0" smtClean="0">
                          <a:ln>
                            <a:noFill/>
                          </a:ln>
                          <a:solidFill>
                            <a:schemeClr val="tx1"/>
                          </a:solidFill>
                          <a:effectLst/>
                          <a:latin typeface="Arial" pitchFamily="34" charset="0"/>
                          <a:ea typeface="ＭＳ Ｐゴシック" pitchFamily="34" charset="-128"/>
                        </a:rPr>
                        <a:t>A Mammoth shedding it</a:t>
                      </a:r>
                      <a:r>
                        <a:rPr kumimoji="0" lang="ja-JP" altLang="en-US" sz="1600" b="1" i="0" u="none" strike="noStrike" cap="none" normalizeH="0" baseline="0" smtClean="0">
                          <a:ln>
                            <a:noFill/>
                          </a:ln>
                          <a:solidFill>
                            <a:schemeClr val="tx1"/>
                          </a:solidFill>
                          <a:effectLst/>
                          <a:latin typeface="Arial" pitchFamily="34" charset="0"/>
                          <a:ea typeface="ＭＳ Ｐゴシック" pitchFamily="34" charset="-128"/>
                        </a:rPr>
                        <a:t>’</a:t>
                      </a:r>
                      <a:r>
                        <a:rPr kumimoji="0" lang="en-US" altLang="ja-JP" sz="1600" b="1" i="0" u="none" strike="noStrike" cap="none" normalizeH="0" baseline="0" smtClean="0">
                          <a:ln>
                            <a:noFill/>
                          </a:ln>
                          <a:solidFill>
                            <a:schemeClr val="tx1"/>
                          </a:solidFill>
                          <a:effectLst/>
                          <a:latin typeface="Arial" pitchFamily="34" charset="0"/>
                          <a:ea typeface="ＭＳ Ｐゴシック" pitchFamily="34" charset="-128"/>
                        </a:rPr>
                        <a:t>s fur and evolving into an Elephant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ＭＳ Ｐゴシック" pitchFamily="34" charset="-128"/>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ＭＳ Ｐゴシック" pitchFamily="34" charset="-128"/>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ea typeface="ＭＳ Ｐゴシック" pitchFamily="34" charset="-128"/>
                        </a:rPr>
                        <a:t>When two animals eat the same thing, they must _____ for the food.</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ea typeface="ＭＳ Ｐゴシック" pitchFamily="34" charset="-128"/>
                        </a:rPr>
                        <a:t>COMPETE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ＭＳ Ｐゴシック" pitchFamily="34" charset="-128"/>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Rectangle 3"/>
          <p:cNvSpPr/>
          <p:nvPr/>
        </p:nvSpPr>
        <p:spPr>
          <a:xfrm>
            <a:off x="381000" y="76200"/>
            <a:ext cx="8305800" cy="400110"/>
          </a:xfrm>
          <a:prstGeom prst="rect">
            <a:avLst/>
          </a:prstGeom>
          <a:noFill/>
        </p:spPr>
        <p:txBody>
          <a:bodyPr>
            <a:spAutoFit/>
          </a:bodyPr>
          <a:lstStyle/>
          <a:p>
            <a:pPr algn="ctr">
              <a:defRPr/>
            </a:pPr>
            <a:r>
              <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mn-ea"/>
              </a:rPr>
              <a:t>Interdependence, Heredity, &amp; Reproduction</a:t>
            </a:r>
          </a:p>
        </p:txBody>
      </p:sp>
      <p:pic>
        <p:nvPicPr>
          <p:cNvPr id="82960" name="Picture 2" descr="Butterfly metamorphosis&gt;&#10;Unlike people, insects don't grow gradually into adults but go through a series&#10;of different stages. Some insects look completely different at each stage of&#10;development. The beautiful multi-colored butterfly we see fluttering through the&#10;flowers was once a tiny brown caterpillar crawling along a leaf. This method of&#10;growth is called complete metamorphosis. The book explains the four stages of&#10;growth in complete &lt;A HREF="/>
          <p:cNvPicPr>
            <a:picLocks noChangeAspect="1" noChangeArrowheads="1"/>
          </p:cNvPicPr>
          <p:nvPr/>
        </p:nvPicPr>
        <p:blipFill>
          <a:blip r:embed="rId3" cstate="print"/>
          <a:srcRect/>
          <a:stretch>
            <a:fillRect/>
          </a:stretch>
        </p:blipFill>
        <p:spPr bwMode="auto">
          <a:xfrm>
            <a:off x="3124200" y="533400"/>
            <a:ext cx="2895600" cy="2971800"/>
          </a:xfrm>
          <a:prstGeom prst="rect">
            <a:avLst/>
          </a:prstGeom>
          <a:noFill/>
          <a:ln w="9525">
            <a:noFill/>
            <a:miter lim="800000"/>
            <a:headEnd/>
            <a:tailEnd/>
          </a:ln>
        </p:spPr>
      </p:pic>
      <p:pic>
        <p:nvPicPr>
          <p:cNvPr id="82961" name="Picture 4" descr="http://willowridge.shs.k12.ny.us/WR_Teacher_Pages/sarnackij/01BAD89F-00758307.1/Life%20Cycle%20Frog.gif?src=.PNG"/>
          <p:cNvPicPr>
            <a:picLocks noChangeAspect="1" noChangeArrowheads="1"/>
          </p:cNvPicPr>
          <p:nvPr/>
        </p:nvPicPr>
        <p:blipFill>
          <a:blip r:embed="rId4" cstate="print"/>
          <a:srcRect/>
          <a:stretch>
            <a:fillRect/>
          </a:stretch>
        </p:blipFill>
        <p:spPr bwMode="auto">
          <a:xfrm>
            <a:off x="3124200" y="3810000"/>
            <a:ext cx="2895600" cy="24384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39"/>
          <p:cNvGraphicFramePr>
            <a:graphicFrameLocks noGrp="1"/>
          </p:cNvGraphicFramePr>
          <p:nvPr/>
        </p:nvGraphicFramePr>
        <p:xfrm>
          <a:off x="457200" y="762000"/>
          <a:ext cx="8382000" cy="5877233"/>
        </p:xfrm>
        <a:graphic>
          <a:graphicData uri="http://schemas.openxmlformats.org/drawingml/2006/table">
            <a:tbl>
              <a:tblPr/>
              <a:tblGrid>
                <a:gridCol w="2794000"/>
                <a:gridCol w="2794000"/>
                <a:gridCol w="2794000"/>
              </a:tblGrid>
              <a:tr h="157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An prediction on what will occur in a scientific investigation that is based on some prior knowledge?</a:t>
                      </a:r>
                      <a:endParaRPr kumimoji="0" lang="en-US" sz="1600" b="0"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ＭＳ Ｐゴシック" pitchFamily="34" charset="-128"/>
                        </a:rPr>
                        <a:t>HYPOTHESIS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ea typeface="ＭＳ Ｐゴシック" pitchFamily="34" charset="-128"/>
                        </a:rPr>
                        <a:t>(Written as an </a:t>
                      </a:r>
                      <a:r>
                        <a:rPr kumimoji="0" lang="en-US" altLang="en-US" sz="1100" b="0" i="0" u="none" strike="noStrike" cap="none" normalizeH="0" baseline="0" smtClean="0">
                          <a:ln>
                            <a:noFill/>
                          </a:ln>
                          <a:solidFill>
                            <a:schemeClr val="tx1"/>
                          </a:solidFill>
                          <a:effectLst/>
                          <a:latin typeface="Arial" pitchFamily="34" charset="0"/>
                          <a:ea typeface="ＭＳ Ｐゴシック" pitchFamily="34" charset="-128"/>
                        </a:rPr>
                        <a:t>“</a:t>
                      </a:r>
                      <a:r>
                        <a:rPr kumimoji="0" lang="en-US" sz="1100" b="0" i="0" u="none" strike="noStrike" cap="none" normalizeH="0" baseline="0" smtClean="0">
                          <a:ln>
                            <a:noFill/>
                          </a:ln>
                          <a:solidFill>
                            <a:schemeClr val="tx1"/>
                          </a:solidFill>
                          <a:effectLst/>
                          <a:latin typeface="Arial" pitchFamily="34" charset="0"/>
                          <a:ea typeface="ＭＳ Ｐゴシック" pitchFamily="34" charset="-128"/>
                        </a:rPr>
                        <a:t>If___, then__ statement)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ea typeface="ＭＳ Ｐゴシック" pitchFamily="34" charset="-128"/>
                        </a:rPr>
                        <a:t>*Cause and effect relationship</a:t>
                      </a:r>
                    </a:p>
                  </a:txBody>
                  <a:tcPr marT="45722" marB="4572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Looking to see what happens in an experiment?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ea typeface="ＭＳ Ｐゴシック" pitchFamily="34" charset="-128"/>
                        </a:rPr>
                        <a:t>OBSERVATION</a:t>
                      </a:r>
                    </a:p>
                  </a:txBody>
                  <a:tcPr marT="45722" marB="4572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When different things are tested during an experiment, they are called the?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ea typeface="ＭＳ Ｐゴシック" pitchFamily="34" charset="-128"/>
                        </a:rPr>
                        <a:t>VARIABLES</a:t>
                      </a:r>
                    </a:p>
                  </a:txBody>
                  <a:tcPr marT="45722" marB="4572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780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ea typeface="ＭＳ Ｐゴシック" pitchFamily="34" charset="-128"/>
                        </a:rPr>
                        <a:t>When there is one thing that remains the SAME or UNTOUCHED during an experiment in order to see if the object being tested is the cause of the change is called a ___?</a:t>
                      </a:r>
                      <a:endParaRPr kumimoji="0" lang="en-US" sz="1800" b="0"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ea typeface="ＭＳ Ｐゴシック" pitchFamily="34" charset="-128"/>
                        </a:rPr>
                        <a:t>CONTROL</a:t>
                      </a:r>
                    </a:p>
                  </a:txBody>
                  <a:tcPr marT="45715" marB="4571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ea typeface="ＭＳ Ｐゴシック" pitchFamily="34" charset="-128"/>
                        </a:rPr>
                        <a:t>List the things used during an experiment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ea typeface="ＭＳ Ｐゴシック" pitchFamily="34" charset="-128"/>
                        </a:rPr>
                        <a:t>MATERIALS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ＭＳ Ｐゴシック" pitchFamily="34" charset="-128"/>
                      </a:endParaRPr>
                    </a:p>
                  </a:txBody>
                  <a:tcPr marT="45715" marB="4571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ea typeface="ＭＳ Ｐゴシック" pitchFamily="34" charset="-128"/>
                        </a:rPr>
                        <a:t>A question or wondering that leads to an investigation is called a __?</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ea typeface="ＭＳ Ｐゴシック" pitchFamily="34" charset="-128"/>
                        </a:rPr>
                        <a:t>PROBLEM STATEMENT</a:t>
                      </a:r>
                    </a:p>
                  </a:txBody>
                  <a:tcPr marT="45715" marB="4571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38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ea typeface="ＭＳ Ｐゴシック" pitchFamily="34" charset="-128"/>
                        </a:rPr>
                        <a:t>What is a theory?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ＭＳ Ｐゴシック" pitchFamily="34" charset="-128"/>
                        </a:rPr>
                        <a:t>A MODEL OR IDEA USED TO EXPLAIN, PREDICT, OR UNDERSTAND THINGS THAT OCCUR IN OUR WORLD.</a:t>
                      </a:r>
                    </a:p>
                  </a:txBody>
                  <a:tcPr marT="45715" marB="4571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ea typeface="ＭＳ Ｐゴシック" pitchFamily="34" charset="-128"/>
                        </a:rPr>
                        <a:t>All hypothesis must be ___</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ea typeface="ＭＳ Ｐゴシック" pitchFamily="34" charset="-128"/>
                        </a:rPr>
                        <a:t>TESTABLE</a:t>
                      </a:r>
                    </a:p>
                  </a:txBody>
                  <a:tcPr marT="45715" marB="4571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ea typeface="ＭＳ Ｐゴシック" pitchFamily="34" charset="-128"/>
                        </a:rPr>
                        <a:t>Theories help scientists to:</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ea typeface="ＭＳ Ｐゴシック" pitchFamily="34" charset="-128"/>
                        </a:rPr>
                        <a:t>PROPOSE NEW IDEAS ABOUT HOW THE WORLD WORKS</a:t>
                      </a:r>
                      <a:endParaRPr kumimoji="0" lang="en-US" sz="1400" b="1" i="0" u="none" strike="noStrike" cap="none" normalizeH="0" baseline="0" smtClean="0">
                        <a:ln>
                          <a:noFill/>
                        </a:ln>
                        <a:solidFill>
                          <a:schemeClr val="tx1"/>
                        </a:solidFill>
                        <a:effectLst/>
                        <a:latin typeface="Arial" pitchFamily="34" charset="0"/>
                        <a:ea typeface="ＭＳ Ｐゴシック" pitchFamily="34" charset="-128"/>
                      </a:endParaRPr>
                    </a:p>
                  </a:txBody>
                  <a:tcPr marT="45715" marB="4571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Footer Placeholder 1"/>
          <p:cNvSpPr>
            <a:spLocks noGrp="1"/>
          </p:cNvSpPr>
          <p:nvPr>
            <p:ph type="ftr" sz="quarter" idx="11"/>
          </p:nvPr>
        </p:nvSpPr>
        <p:spPr>
          <a:xfrm>
            <a:off x="228600" y="6602413"/>
            <a:ext cx="8763000" cy="231775"/>
          </a:xfrm>
        </p:spPr>
        <p:txBody>
          <a:bodyPr/>
          <a:lstStyle/>
          <a:p>
            <a:pPr>
              <a:defRPr/>
            </a:pPr>
            <a:r>
              <a:rPr lang="en-US" sz="1050"/>
              <a:t>Created by Tiffany Kinchens for MDCPS school-wide use only. For request please email tlkinchens@dadeschools.net</a:t>
            </a:r>
          </a:p>
        </p:txBody>
      </p:sp>
      <p:sp>
        <p:nvSpPr>
          <p:cNvPr id="5" name="Rectangle 4"/>
          <p:cNvSpPr/>
          <p:nvPr/>
        </p:nvSpPr>
        <p:spPr>
          <a:xfrm>
            <a:off x="381000" y="152400"/>
            <a:ext cx="8305800" cy="646331"/>
          </a:xfrm>
          <a:prstGeom prst="rect">
            <a:avLst/>
          </a:prstGeom>
          <a:noFill/>
        </p:spPr>
        <p:txBody>
          <a:bodyPr>
            <a:spAutoFit/>
          </a:bodyPr>
          <a:lstStyle/>
          <a:p>
            <a:pPr algn="ctr">
              <a:defRPr/>
            </a:pP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mn-ea"/>
              </a:rPr>
              <a:t>Nature of Science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39"/>
          <p:cNvGraphicFramePr>
            <a:graphicFrameLocks/>
          </p:cNvGraphicFramePr>
          <p:nvPr/>
        </p:nvGraphicFramePr>
        <p:xfrm>
          <a:off x="404813" y="609600"/>
          <a:ext cx="8382001" cy="6023407"/>
        </p:xfrm>
        <a:graphic>
          <a:graphicData uri="http://schemas.openxmlformats.org/drawingml/2006/table">
            <a:tbl>
              <a:tblPr/>
              <a:tblGrid>
                <a:gridCol w="2794000"/>
                <a:gridCol w="2794001"/>
                <a:gridCol w="2794000"/>
              </a:tblGrid>
              <a:tr h="13592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How many trials should you do of an experiment?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2 OR MORE</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charset="0"/>
                      </a:endParaRPr>
                    </a:p>
                  </a:txBody>
                  <a:tcPr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Pictures, tables, and charts in an experiment are called?</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DATA</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charset="0"/>
                      </a:endParaRPr>
                    </a:p>
                  </a:txBody>
                  <a:tcPr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Why do people invent new things?</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To make our lives easier.</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charset="0"/>
                      </a:endParaRPr>
                    </a:p>
                  </a:txBody>
                  <a:tcPr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3717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Why do we collect data?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TO HAVE DETAILS ABOUT WHAT OCCURRED IN THE EXPERIMENT SO OTHERS CAN SEE WHAT HAPPENED AND TRY TO REPEAT IT.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charset="0"/>
                      </a:endParaRPr>
                    </a:p>
                  </a:txBody>
                  <a:tcPr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ＭＳ Ｐゴシック" pitchFamily="34" charset="-128"/>
                        </a:rPr>
                        <a:t>Where do you write if your hypothesis was right or wrong?</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ea typeface="ＭＳ Ｐゴシック" pitchFamily="34" charset="-128"/>
                        </a:rPr>
                        <a:t>IN THE CONCLUSION</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charset="0"/>
                      </a:endParaRPr>
                    </a:p>
                  </a:txBody>
                  <a:tcPr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If your results are different in a group experiment or you want to verify that your data is accurate what should all Scientist do?</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REPEAT THE EXPERIMENT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charset="0"/>
                      </a:endParaRPr>
                    </a:p>
                  </a:txBody>
                  <a:tcPr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8440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ＭＳ Ｐゴシック" pitchFamily="34" charset="-128"/>
                        </a:rPr>
                        <a:t>Why do scientist make models?</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ＭＳ Ｐゴシック" pitchFamily="34" charset="-128"/>
                        </a:rPr>
                        <a:t>TO SAVE TIME AND MONEY</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charset="0"/>
                      </a:endParaRPr>
                    </a:p>
                  </a:txBody>
                  <a:tcPr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What would happen if no one invented anything new ever again?</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A Lot Of The Work We Do Today Would Be Harder To Complete</a:t>
                      </a:r>
                    </a:p>
                  </a:txBody>
                  <a:tcPr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ＭＳ Ｐゴシック" pitchFamily="34" charset="-128"/>
                        </a:rPr>
                        <a:t>How should data be collected?</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ＭＳ Ｐゴシック" pitchFamily="34" charset="-128"/>
                        </a:rPr>
                        <a:t>ACCURATELY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ea typeface="ＭＳ Ｐゴシック" pitchFamily="34" charset="-128"/>
                        </a:rPr>
                        <a:t>(Through the used of scheduled observation times and detailed notes)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ＭＳ Ｐゴシック" pitchFamily="34" charset="-128"/>
                        </a:rPr>
                        <a:t> &amp;</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ＭＳ Ｐゴシック" pitchFamily="34" charset="-128"/>
                        </a:rPr>
                        <a:t>PRECISELY</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ea typeface="ＭＳ Ｐゴシック" pitchFamily="34" charset="-128"/>
                        </a:rPr>
                        <a:t>(By using the correct tools *beakers, graduated cylinders, rulers, balance, etc.)</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charset="0"/>
                      </a:endParaRPr>
                    </a:p>
                  </a:txBody>
                  <a:tcPr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4212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Why do we make observations?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a:t>
                      </a:r>
                      <a:r>
                        <a:rPr kumimoji="0" lang="en-US" sz="1600" b="1" i="0" u="none" strike="noStrike" cap="none" normalizeH="0" baseline="0" dirty="0" smtClean="0">
                          <a:ln>
                            <a:noFill/>
                          </a:ln>
                          <a:solidFill>
                            <a:schemeClr val="tx1"/>
                          </a:solidFill>
                          <a:effectLst/>
                          <a:latin typeface="Arial" charset="0"/>
                        </a:rPr>
                        <a:t>IN ORDER TO SUPPORT OUR FINDINGS (RESULTS) AND TO DETERMINE IF OUR HYPOTHESIS IS RIGHT OR WRONG</a:t>
                      </a:r>
                      <a:r>
                        <a:rPr kumimoji="0" lang="en-US" sz="1600" b="0" i="0" u="none" strike="noStrike" cap="none" normalizeH="0" baseline="0" dirty="0" smtClean="0">
                          <a:ln>
                            <a:noFill/>
                          </a:ln>
                          <a:solidFill>
                            <a:schemeClr val="tx1"/>
                          </a:solidFill>
                          <a:effectLst/>
                          <a:latin typeface="Arial" charset="0"/>
                        </a:rPr>
                        <a:t>.</a:t>
                      </a:r>
                    </a:p>
                  </a:txBody>
                  <a:tcPr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r>
            </a:tbl>
          </a:graphicData>
        </a:graphic>
      </p:graphicFrame>
      <p:sp>
        <p:nvSpPr>
          <p:cNvPr id="2" name="Footer Placeholder 1"/>
          <p:cNvSpPr>
            <a:spLocks noGrp="1"/>
          </p:cNvSpPr>
          <p:nvPr>
            <p:ph type="ftr" sz="quarter" idx="11"/>
          </p:nvPr>
        </p:nvSpPr>
        <p:spPr>
          <a:xfrm>
            <a:off x="228600" y="6602413"/>
            <a:ext cx="8763000" cy="231775"/>
          </a:xfrm>
        </p:spPr>
        <p:txBody>
          <a:bodyPr/>
          <a:lstStyle/>
          <a:p>
            <a:pPr>
              <a:defRPr/>
            </a:pPr>
            <a:r>
              <a:rPr lang="en-US" sz="1050"/>
              <a:t>Created by Tiffany Kinchens for MDCPS school-wide use only. For request please email tlkinchens@dadeschools.net</a:t>
            </a:r>
          </a:p>
        </p:txBody>
      </p:sp>
      <p:sp>
        <p:nvSpPr>
          <p:cNvPr id="5" name="Rectangle 4"/>
          <p:cNvSpPr/>
          <p:nvPr/>
        </p:nvSpPr>
        <p:spPr>
          <a:xfrm>
            <a:off x="356937" y="0"/>
            <a:ext cx="8305800" cy="584775"/>
          </a:xfrm>
          <a:prstGeom prst="rect">
            <a:avLst/>
          </a:prstGeom>
          <a:noFill/>
        </p:spPr>
        <p:txBody>
          <a:bodyPr>
            <a:spAutoFit/>
          </a:bodyPr>
          <a:lstStyle/>
          <a:p>
            <a:pPr algn="ctr">
              <a:defRPr/>
            </a:pP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mn-ea"/>
              </a:rPr>
              <a:t>Nature of Science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87" name="Group 39"/>
          <p:cNvGraphicFramePr>
            <a:graphicFrameLocks noGrp="1"/>
          </p:cNvGraphicFramePr>
          <p:nvPr/>
        </p:nvGraphicFramePr>
        <p:xfrm>
          <a:off x="400050" y="762000"/>
          <a:ext cx="8534400" cy="5765808"/>
        </p:xfrm>
        <a:graphic>
          <a:graphicData uri="http://schemas.openxmlformats.org/drawingml/2006/table">
            <a:tbl>
              <a:tblPr/>
              <a:tblGrid>
                <a:gridCol w="1752600"/>
                <a:gridCol w="1570038"/>
                <a:gridCol w="1554162"/>
                <a:gridCol w="3657600"/>
              </a:tblGrid>
              <a:tr h="219966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ＭＳ Ｐゴシック" charset="0"/>
                        </a:rPr>
                        <a:t>What are the TWO Types of energy?</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endParaRPr>
                    </a:p>
                    <a:p>
                      <a:pPr marL="0" marR="0" lvl="0" indent="0" algn="ctr" defTabSz="914400" rtl="0" eaLnBrk="1" fontAlgn="base" latinLnBrk="0" hangingPunct="1">
                        <a:lnSpc>
                          <a:spcPct val="100000"/>
                        </a:lnSpc>
                        <a:spcBef>
                          <a:spcPct val="20000"/>
                        </a:spcBef>
                        <a:spcAft>
                          <a:spcPct val="0"/>
                        </a:spcAft>
                        <a:buClrTx/>
                        <a:buSzTx/>
                        <a:buFont typeface="Arial" charset="0"/>
                        <a:buChar char="•"/>
                        <a:tabLst/>
                      </a:pPr>
                      <a:r>
                        <a:rPr kumimoji="0" lang="en-US" sz="1500" b="1" i="0" u="none" strike="noStrike" cap="none" normalizeH="0" baseline="0" dirty="0">
                          <a:ln>
                            <a:noFill/>
                          </a:ln>
                          <a:solidFill>
                            <a:schemeClr val="tx1"/>
                          </a:solidFill>
                          <a:effectLst/>
                          <a:latin typeface="Arial" charset="0"/>
                          <a:ea typeface="ＭＳ Ｐゴシック" charset="0"/>
                        </a:rPr>
                        <a:t>KINETIC </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500" b="1" i="0" u="none" strike="noStrike" cap="none" normalizeH="0" baseline="0" dirty="0">
                        <a:ln>
                          <a:noFill/>
                        </a:ln>
                        <a:solidFill>
                          <a:schemeClr val="tx1"/>
                        </a:solidFill>
                        <a:effectLst/>
                        <a:latin typeface="Arial" charset="0"/>
                        <a:ea typeface="ＭＳ Ｐゴシック" charset="0"/>
                      </a:endParaRPr>
                    </a:p>
                    <a:p>
                      <a:pPr marL="0" marR="0" lvl="0" indent="0" algn="ctr" defTabSz="914400" rtl="0" eaLnBrk="1" fontAlgn="base" latinLnBrk="0" hangingPunct="1">
                        <a:lnSpc>
                          <a:spcPct val="100000"/>
                        </a:lnSpc>
                        <a:spcBef>
                          <a:spcPct val="20000"/>
                        </a:spcBef>
                        <a:spcAft>
                          <a:spcPct val="0"/>
                        </a:spcAft>
                        <a:buClrTx/>
                        <a:buSzTx/>
                        <a:buFont typeface="Arial" charset="0"/>
                        <a:buChar char="•"/>
                        <a:tabLst/>
                      </a:pPr>
                      <a:r>
                        <a:rPr kumimoji="0" lang="en-US" sz="1500" b="1" i="0" u="none" strike="noStrike" cap="none" normalizeH="0" baseline="0" dirty="0">
                          <a:ln>
                            <a:noFill/>
                          </a:ln>
                          <a:solidFill>
                            <a:schemeClr val="tx1"/>
                          </a:solidFill>
                          <a:effectLst/>
                          <a:latin typeface="Arial" charset="0"/>
                          <a:ea typeface="ＭＳ Ｐゴシック" charset="0"/>
                        </a:rPr>
                        <a:t>POTENTIAL</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500" b="1" i="0" u="none" strike="noStrike" cap="none" normalizeH="0" baseline="0" dirty="0">
                        <a:ln>
                          <a:noFill/>
                        </a:ln>
                        <a:solidFill>
                          <a:schemeClr val="tx1"/>
                        </a:solidFill>
                        <a:effectLst/>
                        <a:latin typeface="Arial" charset="0"/>
                        <a:ea typeface="ＭＳ Ｐゴシック" charset="0"/>
                      </a:endParaRP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ＭＳ Ｐゴシック" charset="0"/>
                        </a:rPr>
                        <a:t>What is the Energy of motion called?</a:t>
                      </a:r>
                    </a:p>
                    <a:p>
                      <a:pPr marL="0" marR="0" lvl="0" indent="0" algn="ctr" defTabSz="914400" rtl="0" eaLnBrk="1" fontAlgn="base" latinLnBrk="0" hangingPunct="1">
                        <a:lnSpc>
                          <a:spcPct val="100000"/>
                        </a:lnSpc>
                        <a:spcBef>
                          <a:spcPct val="20000"/>
                        </a:spcBef>
                        <a:spcAft>
                          <a:spcPct val="0"/>
                        </a:spcAft>
                        <a:buClrTx/>
                        <a:buSzTx/>
                        <a:buFont typeface="Arial" charset="0"/>
                        <a:buChar char="•"/>
                        <a:tabLst/>
                      </a:pPr>
                      <a:r>
                        <a:rPr kumimoji="0" lang="en-US" sz="1800" b="1" i="0" u="none" strike="noStrike" cap="none" normalizeH="0" baseline="0" dirty="0">
                          <a:ln>
                            <a:noFill/>
                          </a:ln>
                          <a:solidFill>
                            <a:schemeClr val="tx1"/>
                          </a:solidFill>
                          <a:effectLst/>
                          <a:latin typeface="Arial" charset="0"/>
                          <a:ea typeface="ＭＳ Ｐゴシック" charset="0"/>
                        </a:rPr>
                        <a:t>KINETIC ENERGY</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Arial" charset="0"/>
                        <a:ea typeface="ＭＳ Ｐゴシック"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0"/>
                        </a:rPr>
                        <a:t>Energy That Is Not In Motion Yet, Or Is Stored Is Called?</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endParaRPr>
                    </a:p>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800" b="1" i="0" u="none" strike="noStrike" cap="none" normalizeH="0" baseline="0" dirty="0">
                          <a:ln>
                            <a:noFill/>
                          </a:ln>
                          <a:solidFill>
                            <a:schemeClr val="tx1"/>
                          </a:solidFill>
                          <a:effectLst/>
                          <a:latin typeface="Arial" charset="0"/>
                          <a:ea typeface="ＭＳ Ｐゴシック" charset="0"/>
                        </a:rPr>
                        <a:t>POTENTIAL</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Arial" charset="0"/>
                        <a:ea typeface="ＭＳ Ｐゴシック"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dirty="0"/>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66134">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ea typeface="ＭＳ Ｐゴシック"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ea typeface="ＭＳ Ｐゴシック"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ea typeface="ＭＳ Ｐゴシック"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ea typeface="ＭＳ Ｐゴシック"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ea typeface="ＭＳ Ｐゴシック"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ea typeface="ＭＳ Ｐゴシック" charset="0"/>
                      </a:endParaRPr>
                    </a:p>
                    <a:p>
                      <a:pPr marL="0" marR="0" lvl="0" indent="0" algn="ctr" defTabSz="914400" rtl="0" eaLnBrk="1" fontAlgn="base" latinLnBrk="0" hangingPunct="1">
                        <a:lnSpc>
                          <a:spcPct val="100000"/>
                        </a:lnSpc>
                        <a:spcBef>
                          <a:spcPct val="20000"/>
                        </a:spcBef>
                        <a:spcAft>
                          <a:spcPct val="0"/>
                        </a:spcAft>
                        <a:buClrTx/>
                        <a:buSzTx/>
                        <a:buFont typeface="Wingdings" charset="0"/>
                        <a:buNone/>
                        <a:tabLst/>
                      </a:pPr>
                      <a:endParaRPr kumimoji="0" lang="en-US" sz="1200" b="1" i="0" u="none" strike="noStrike" cap="none" normalizeH="0" baseline="0" dirty="0">
                        <a:ln>
                          <a:noFill/>
                        </a:ln>
                        <a:solidFill>
                          <a:schemeClr val="tx1"/>
                        </a:solidFill>
                        <a:effectLst/>
                        <a:latin typeface="Arial" charset="0"/>
                        <a:ea typeface="ＭＳ Ｐゴシック" charset="0"/>
                      </a:endParaRPr>
                    </a:p>
                    <a:p>
                      <a:pPr marL="0" marR="0" lvl="0" indent="0" algn="ctr" defTabSz="914400" rtl="0" eaLnBrk="1" fontAlgn="base" latinLnBrk="0" hangingPunct="1">
                        <a:lnSpc>
                          <a:spcPct val="100000"/>
                        </a:lnSpc>
                        <a:spcBef>
                          <a:spcPct val="20000"/>
                        </a:spcBef>
                        <a:spcAft>
                          <a:spcPct val="0"/>
                        </a:spcAft>
                        <a:buClrTx/>
                        <a:buSzTx/>
                        <a:buFont typeface="Wingdings" charset="0"/>
                        <a:buNone/>
                        <a:tabLst/>
                      </a:pPr>
                      <a:endParaRPr kumimoji="0" lang="en-US" sz="1200" b="1" i="0" u="none" strike="noStrike" cap="none" normalizeH="0" baseline="0" dirty="0">
                        <a:ln>
                          <a:noFill/>
                        </a:ln>
                        <a:solidFill>
                          <a:schemeClr val="tx1"/>
                        </a:solidFill>
                        <a:effectLst/>
                        <a:latin typeface="Arial" charset="0"/>
                        <a:ea typeface="ＭＳ Ｐゴシック" charset="0"/>
                      </a:endParaRPr>
                    </a:p>
                    <a:p>
                      <a:pPr marL="0" marR="0" lvl="0" indent="0" algn="ctr" defTabSz="914400" rtl="0" eaLnBrk="1" fontAlgn="base" latinLnBrk="0" hangingPunct="1">
                        <a:lnSpc>
                          <a:spcPct val="100000"/>
                        </a:lnSpc>
                        <a:spcBef>
                          <a:spcPct val="20000"/>
                        </a:spcBef>
                        <a:spcAft>
                          <a:spcPct val="0"/>
                        </a:spcAft>
                        <a:buClrTx/>
                        <a:buSzTx/>
                        <a:buFont typeface="Wingdings" charset="0"/>
                        <a:buNone/>
                        <a:tabLst/>
                      </a:pPr>
                      <a:endParaRPr kumimoji="0" lang="en-US" sz="1200" b="1" i="0" u="none" strike="noStrike" cap="none" normalizeH="0" baseline="0" dirty="0">
                        <a:ln>
                          <a:noFill/>
                        </a:ln>
                        <a:solidFill>
                          <a:schemeClr val="tx1"/>
                        </a:solidFill>
                        <a:effectLst/>
                        <a:latin typeface="Arial" charset="0"/>
                        <a:ea typeface="ＭＳ Ｐゴシック" charset="0"/>
                      </a:endParaRPr>
                    </a:p>
                    <a:p>
                      <a:pPr marL="0" marR="0" lvl="0" indent="0" algn="ctr" defTabSz="914400" rtl="0" eaLnBrk="1" fontAlgn="base" latinLnBrk="0" hangingPunct="1">
                        <a:lnSpc>
                          <a:spcPct val="100000"/>
                        </a:lnSpc>
                        <a:spcBef>
                          <a:spcPct val="20000"/>
                        </a:spcBef>
                        <a:spcAft>
                          <a:spcPct val="0"/>
                        </a:spcAft>
                        <a:buClrTx/>
                        <a:buSzTx/>
                        <a:buFont typeface="Wingdings" charset="0"/>
                        <a:buNone/>
                        <a:tabLst/>
                      </a:pPr>
                      <a:endParaRPr kumimoji="0" lang="en-US" sz="1200" b="1" i="0" u="none" strike="noStrike" cap="none" normalizeH="0" baseline="0" dirty="0">
                        <a:ln>
                          <a:noFill/>
                        </a:ln>
                        <a:solidFill>
                          <a:schemeClr val="tx1"/>
                        </a:solidFill>
                        <a:effectLst/>
                        <a:latin typeface="Arial" charset="0"/>
                        <a:ea typeface="ＭＳ Ｐゴシック" charset="0"/>
                      </a:endParaRPr>
                    </a:p>
                    <a:p>
                      <a:pPr marL="0" marR="0" lvl="0" indent="0" algn="ctr" defTabSz="914400" rtl="0" eaLnBrk="1" fontAlgn="base" latinLnBrk="0" hangingPunct="1">
                        <a:lnSpc>
                          <a:spcPct val="100000"/>
                        </a:lnSpc>
                        <a:spcBef>
                          <a:spcPct val="20000"/>
                        </a:spcBef>
                        <a:spcAft>
                          <a:spcPct val="0"/>
                        </a:spcAft>
                        <a:buClrTx/>
                        <a:buSzTx/>
                        <a:buFont typeface="Wingdings" charset="0"/>
                        <a:buNone/>
                        <a:tabLst/>
                      </a:pPr>
                      <a:endParaRPr kumimoji="0" lang="en-US" sz="1200" b="1" i="0" u="none" strike="noStrike" cap="none" normalizeH="0" baseline="0" dirty="0">
                        <a:ln>
                          <a:noFill/>
                        </a:ln>
                        <a:solidFill>
                          <a:schemeClr val="tx1"/>
                        </a:solidFill>
                        <a:effectLst/>
                        <a:latin typeface="Arial" charset="0"/>
                        <a:ea typeface="ＭＳ Ｐゴシック" charset="0"/>
                      </a:endParaRPr>
                    </a:p>
                    <a:p>
                      <a:pPr marL="0" marR="0" lvl="0" indent="0" algn="ctr" defTabSz="914400" rtl="0" eaLnBrk="1" fontAlgn="base" latinLnBrk="0" hangingPunct="1">
                        <a:lnSpc>
                          <a:spcPct val="100000"/>
                        </a:lnSpc>
                        <a:spcBef>
                          <a:spcPct val="20000"/>
                        </a:spcBef>
                        <a:spcAft>
                          <a:spcPct val="0"/>
                        </a:spcAft>
                        <a:buClrTx/>
                        <a:buSzTx/>
                        <a:buFont typeface="Wingdings" charset="0"/>
                        <a:buNone/>
                        <a:tabLst/>
                      </a:pPr>
                      <a:endParaRPr kumimoji="0" lang="en-US" sz="1200" b="1" i="0" u="none" strike="noStrike" cap="none" normalizeH="0" baseline="0" dirty="0">
                        <a:ln>
                          <a:noFill/>
                        </a:ln>
                        <a:solidFill>
                          <a:schemeClr val="tx1"/>
                        </a:solidFill>
                        <a:effectLst/>
                        <a:latin typeface="Arial" charset="0"/>
                        <a:ea typeface="ＭＳ Ｐゴシック"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ea typeface="ＭＳ Ｐゴシック"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ea typeface="ＭＳ Ｐゴシック"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ea typeface="ＭＳ Ｐゴシック" charset="0"/>
                      </a:endParaRPr>
                    </a:p>
                  </a:txBody>
                  <a:tcPr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23567" name="Footer Placeholder 3"/>
          <p:cNvSpPr>
            <a:spLocks noGrp="1"/>
          </p:cNvSpPr>
          <p:nvPr>
            <p:ph type="ftr" sz="quarter" idx="11"/>
          </p:nvPr>
        </p:nvSpPr>
        <p:spPr>
          <a:xfrm>
            <a:off x="0" y="6629400"/>
            <a:ext cx="9144000" cy="228600"/>
          </a:xfrm>
          <a:noFill/>
        </p:spPr>
        <p:txBody>
          <a:bodyPr/>
          <a:lstStyle/>
          <a:p>
            <a:r>
              <a:rPr lang="en-US" sz="900">
                <a:latin typeface="Arial" pitchFamily="34" charset="0"/>
                <a:ea typeface="ＭＳ Ｐゴシック" pitchFamily="34" charset="-128"/>
              </a:rPr>
              <a:t>Created by Tiffany Kinchens for MDCPS school-wide use only. For request please email tlkinchens@dadeschools.net</a:t>
            </a:r>
          </a:p>
        </p:txBody>
      </p:sp>
      <p:sp>
        <p:nvSpPr>
          <p:cNvPr id="2" name="Rectangle 1"/>
          <p:cNvSpPr/>
          <p:nvPr/>
        </p:nvSpPr>
        <p:spPr>
          <a:xfrm>
            <a:off x="2201734" y="0"/>
            <a:ext cx="4259499" cy="707886"/>
          </a:xfrm>
          <a:prstGeom prst="rect">
            <a:avLst/>
          </a:prstGeom>
          <a:noFill/>
        </p:spPr>
        <p:txBody>
          <a:bodyPr wrap="none">
            <a:spAutoFit/>
          </a:bodyPr>
          <a:lstStyle/>
          <a:p>
            <a:pPr algn="ctr">
              <a:defRPr/>
            </a:pP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mn-ea"/>
              </a:rPr>
              <a:t>Forms of Energy</a:t>
            </a:r>
          </a:p>
        </p:txBody>
      </p:sp>
      <p:pic>
        <p:nvPicPr>
          <p:cNvPr id="23569" name="Picture 2" descr="C:\Users\275616\AppData\Local\Microsoft\Windows\Temporary Internet Files\Content.IE5\RNI2RH9H\MC900196312[1].wmf"/>
          <p:cNvPicPr>
            <a:picLocks noChangeAspect="1" noChangeArrowheads="1"/>
          </p:cNvPicPr>
          <p:nvPr/>
        </p:nvPicPr>
        <p:blipFill>
          <a:blip r:embed="rId3" cstate="print"/>
          <a:srcRect/>
          <a:stretch>
            <a:fillRect/>
          </a:stretch>
        </p:blipFill>
        <p:spPr bwMode="auto">
          <a:xfrm>
            <a:off x="2344738" y="2057400"/>
            <a:ext cx="1089025" cy="836613"/>
          </a:xfrm>
          <a:prstGeom prst="rect">
            <a:avLst/>
          </a:prstGeom>
          <a:noFill/>
          <a:ln w="9525">
            <a:noFill/>
            <a:miter lim="800000"/>
            <a:headEnd/>
            <a:tailEnd/>
          </a:ln>
        </p:spPr>
      </p:pic>
      <p:pic>
        <p:nvPicPr>
          <p:cNvPr id="23570" name="Picture 4" descr="http://www.sciencelearn.org.nz/var/sciencelearn/storage/images/science-stories/harnessing-the-sun/sci-media/images/potential-and-kinetic-energy/255523-1-eng-NZ/Potential-and-kinetic-energy.jpg"/>
          <p:cNvPicPr>
            <a:picLocks noChangeAspect="1" noChangeArrowheads="1"/>
          </p:cNvPicPr>
          <p:nvPr/>
        </p:nvPicPr>
        <p:blipFill>
          <a:blip r:embed="rId4" cstate="print"/>
          <a:srcRect b="5569"/>
          <a:stretch>
            <a:fillRect/>
          </a:stretch>
        </p:blipFill>
        <p:spPr bwMode="auto">
          <a:xfrm>
            <a:off x="492125" y="3132138"/>
            <a:ext cx="8423275" cy="3352800"/>
          </a:xfrm>
          <a:prstGeom prst="rect">
            <a:avLst/>
          </a:prstGeom>
          <a:noFill/>
          <a:ln w="9525">
            <a:noFill/>
            <a:miter lim="800000"/>
            <a:headEnd/>
            <a:tailEnd/>
          </a:ln>
        </p:spPr>
      </p:pic>
      <p:pic>
        <p:nvPicPr>
          <p:cNvPr id="23571" name="Picture 3"/>
          <p:cNvPicPr>
            <a:picLocks noChangeAspect="1"/>
          </p:cNvPicPr>
          <p:nvPr/>
        </p:nvPicPr>
        <p:blipFill>
          <a:blip r:embed="rId5" cstate="print"/>
          <a:srcRect/>
          <a:stretch>
            <a:fillRect/>
          </a:stretch>
        </p:blipFill>
        <p:spPr bwMode="auto">
          <a:xfrm>
            <a:off x="5334000" y="838200"/>
            <a:ext cx="3505200" cy="20574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87" name="Group 39"/>
          <p:cNvGraphicFramePr>
            <a:graphicFrameLocks noGrp="1"/>
          </p:cNvGraphicFramePr>
          <p:nvPr/>
        </p:nvGraphicFramePr>
        <p:xfrm>
          <a:off x="457200" y="609600"/>
          <a:ext cx="8534400" cy="6061375"/>
        </p:xfrm>
        <a:graphic>
          <a:graphicData uri="http://schemas.openxmlformats.org/drawingml/2006/table">
            <a:tbl>
              <a:tblPr/>
              <a:tblGrid>
                <a:gridCol w="1752600"/>
                <a:gridCol w="1570038"/>
                <a:gridCol w="1554162"/>
                <a:gridCol w="1905000"/>
                <a:gridCol w="1752600"/>
              </a:tblGrid>
              <a:tr h="2314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What type of energy happens when an object is </a:t>
                      </a:r>
                      <a:r>
                        <a:rPr kumimoji="0" lang="en-US" sz="1400" b="1" i="0" u="none" strike="noStrike" cap="none" normalizeH="0" baseline="0" smtClean="0">
                          <a:ln>
                            <a:noFill/>
                          </a:ln>
                          <a:solidFill>
                            <a:schemeClr val="tx1"/>
                          </a:solidFill>
                          <a:effectLst/>
                          <a:latin typeface="Arial" pitchFamily="34" charset="0"/>
                          <a:ea typeface="ＭＳ Ｐゴシック" pitchFamily="34" charset="-128"/>
                        </a:rPr>
                        <a:t>ABOUT</a:t>
                      </a: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 to fall back to the ground?</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ea typeface="ＭＳ Ｐゴシック" pitchFamily="34" charset="-128"/>
                        </a:rPr>
                        <a:t>POTENTIAL</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500" b="1" i="0" u="none" strike="noStrike" cap="none" normalizeH="0" baseline="0" smtClean="0">
                        <a:ln>
                          <a:noFill/>
                        </a:ln>
                        <a:solidFill>
                          <a:schemeClr val="tx1"/>
                        </a:solidFill>
                        <a:effectLst/>
                        <a:latin typeface="Arial" pitchFamily="34" charset="0"/>
                        <a:ea typeface="ＭＳ Ｐゴシック" pitchFamily="34" charset="-128"/>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ＭＳ Ｐゴシック" pitchFamily="34" charset="-128"/>
                        </a:rPr>
                        <a:t>Name the FORMS of kinetic energy:</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500" b="1" i="0" u="none" strike="noStrike" cap="none" normalizeH="0" baseline="0" smtClean="0">
                          <a:ln>
                            <a:noFill/>
                          </a:ln>
                          <a:solidFill>
                            <a:schemeClr val="tx1"/>
                          </a:solidFill>
                          <a:effectLst/>
                          <a:latin typeface="Arial" pitchFamily="34" charset="0"/>
                          <a:ea typeface="ＭＳ Ｐゴシック" pitchFamily="34" charset="-128"/>
                        </a:rPr>
                        <a:t>Thermal (Heat)</a:t>
                      </a:r>
                    </a:p>
                    <a:p>
                      <a:pPr marL="0" marR="0" lvl="0" indent="0" algn="ctr"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500" b="1" i="0" u="none" strike="noStrike" cap="none" normalizeH="0" baseline="0" smtClean="0">
                          <a:ln>
                            <a:noFill/>
                          </a:ln>
                          <a:solidFill>
                            <a:schemeClr val="tx1"/>
                          </a:solidFill>
                          <a:effectLst/>
                          <a:latin typeface="Arial" pitchFamily="34" charset="0"/>
                          <a:ea typeface="ＭＳ Ｐゴシック" pitchFamily="34" charset="-128"/>
                        </a:rPr>
                        <a:t>Light</a:t>
                      </a:r>
                    </a:p>
                    <a:p>
                      <a:pPr marL="0" marR="0" lvl="0" indent="0" algn="ctr"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500" b="1" i="0" u="none" strike="noStrike" cap="none" normalizeH="0" baseline="0" smtClean="0">
                          <a:ln>
                            <a:noFill/>
                          </a:ln>
                          <a:solidFill>
                            <a:schemeClr val="tx1"/>
                          </a:solidFill>
                          <a:effectLst/>
                          <a:latin typeface="Arial" pitchFamily="34" charset="0"/>
                          <a:ea typeface="ＭＳ Ｐゴシック" pitchFamily="34" charset="-128"/>
                        </a:rPr>
                        <a:t>Sound</a:t>
                      </a:r>
                    </a:p>
                    <a:p>
                      <a:pPr marL="0" marR="0" lvl="0" indent="0" algn="ctr"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500" b="1" i="0" u="none" strike="noStrike" cap="none" normalizeH="0" baseline="0" smtClean="0">
                          <a:ln>
                            <a:noFill/>
                          </a:ln>
                          <a:solidFill>
                            <a:schemeClr val="tx1"/>
                          </a:solidFill>
                          <a:effectLst/>
                          <a:latin typeface="Arial" pitchFamily="34" charset="0"/>
                          <a:ea typeface="ＭＳ Ｐゴシック" pitchFamily="34" charset="-128"/>
                        </a:rPr>
                        <a:t>Electrical</a:t>
                      </a:r>
                    </a:p>
                    <a:p>
                      <a:pPr marL="0" marR="0" lvl="0" indent="0" algn="ctr"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500" b="1" i="0" u="none" strike="noStrike" cap="none" normalizeH="0" baseline="0" smtClean="0">
                          <a:ln>
                            <a:noFill/>
                          </a:ln>
                          <a:solidFill>
                            <a:schemeClr val="tx1"/>
                          </a:solidFill>
                          <a:effectLst/>
                          <a:latin typeface="Arial" pitchFamily="34" charset="0"/>
                          <a:ea typeface="ＭＳ Ｐゴシック" pitchFamily="34" charset="-128"/>
                        </a:rPr>
                        <a:t>Radiant</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ＭＳ Ｐゴシック" pitchFamily="34" charset="-128"/>
                        </a:rPr>
                        <a:t>What is the form of energy where the molecules speed up causing an increase in temperature?</a:t>
                      </a:r>
                    </a:p>
                    <a:p>
                      <a:pPr marL="0" marR="0" lvl="0" indent="0" algn="ctr"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600" b="1" i="0" u="none" strike="noStrike" cap="none" normalizeH="0" baseline="0" smtClean="0">
                          <a:ln>
                            <a:noFill/>
                          </a:ln>
                          <a:solidFill>
                            <a:schemeClr val="tx1"/>
                          </a:solidFill>
                          <a:effectLst/>
                          <a:latin typeface="Arial" pitchFamily="34" charset="0"/>
                          <a:ea typeface="ＭＳ Ｐゴシック" pitchFamily="34" charset="-128"/>
                        </a:rPr>
                        <a:t>THERMAL ENERGY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ＭＳ Ｐゴシック" pitchFamily="34" charset="-128"/>
                        </a:rPr>
                        <a:t> </a:t>
                      </a:r>
                      <a:r>
                        <a:rPr kumimoji="0" lang="en-US" sz="1100" b="0" i="0" u="none" strike="noStrike" cap="none" normalizeH="0" baseline="0" smtClean="0">
                          <a:ln>
                            <a:noFill/>
                          </a:ln>
                          <a:solidFill>
                            <a:schemeClr val="tx1"/>
                          </a:solidFill>
                          <a:effectLst/>
                          <a:latin typeface="Arial" pitchFamily="34" charset="0"/>
                          <a:ea typeface="ＭＳ Ｐゴシック" pitchFamily="34" charset="-128"/>
                        </a:rPr>
                        <a:t>(HEAT ENERGY)</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ＭＳ Ｐゴシック" pitchFamily="34" charset="-128"/>
                        </a:rPr>
                        <a:t>What Is The Form Of Energy That Makes Objects Visible Through Electromagnetic Rays?</a:t>
                      </a: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600" b="1" i="0" u="none" strike="noStrike" cap="none" normalizeH="0" baseline="0" smtClean="0">
                          <a:ln>
                            <a:noFill/>
                          </a:ln>
                          <a:solidFill>
                            <a:schemeClr val="tx1"/>
                          </a:solidFill>
                          <a:effectLst/>
                          <a:latin typeface="Arial" pitchFamily="34" charset="0"/>
                          <a:ea typeface="ＭＳ Ｐゴシック" pitchFamily="34" charset="-128"/>
                        </a:rPr>
                        <a:t>LIGHT ENERGY</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What Is The Form Of Energy That Comes From Vibrating Particles?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ＭＳ Ｐゴシック" pitchFamily="34" charset="-128"/>
                        </a:rPr>
                        <a:t>SOUND ENERGY</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ea typeface="ＭＳ Ｐゴシック" pitchFamily="34" charset="-128"/>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113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What is the form of energy that is created from the movement of electrons?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ELECTRICAL ENERGY</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ＭＳ Ｐゴシック" pitchFamily="34" charset="-128"/>
                        </a:rPr>
                        <a:t>What form of energy comes from the </a:t>
                      </a:r>
                      <a:r>
                        <a:rPr kumimoji="0" lang="en-US" sz="1200" b="1" i="0" u="none" strike="noStrike" cap="none" normalizeH="0" baseline="0" smtClean="0">
                          <a:ln>
                            <a:noFill/>
                          </a:ln>
                          <a:solidFill>
                            <a:schemeClr val="tx1"/>
                          </a:solidFill>
                          <a:effectLst/>
                          <a:latin typeface="Arial" pitchFamily="34" charset="0"/>
                          <a:ea typeface="ＭＳ Ｐゴシック" pitchFamily="34" charset="-128"/>
                        </a:rPr>
                        <a:t>SUN</a:t>
                      </a:r>
                      <a:r>
                        <a:rPr kumimoji="0" lang="en-US" altLang="en-US" sz="1200" b="1" i="0" u="none" strike="noStrike" cap="none" normalizeH="0" baseline="0" smtClean="0">
                          <a:ln>
                            <a:noFill/>
                          </a:ln>
                          <a:solidFill>
                            <a:schemeClr val="tx1"/>
                          </a:solidFill>
                          <a:effectLst/>
                          <a:latin typeface="Arial" pitchFamily="34" charset="0"/>
                          <a:ea typeface="ＭＳ Ｐゴシック" pitchFamily="34" charset="-128"/>
                        </a:rPr>
                        <a:t>’</a:t>
                      </a:r>
                      <a:r>
                        <a:rPr kumimoji="0" lang="en-US" sz="1200" b="1" i="0" u="none" strike="noStrike" cap="none" normalizeH="0" baseline="0" smtClean="0">
                          <a:ln>
                            <a:noFill/>
                          </a:ln>
                          <a:solidFill>
                            <a:schemeClr val="tx1"/>
                          </a:solidFill>
                          <a:effectLst/>
                          <a:latin typeface="Arial" pitchFamily="34" charset="0"/>
                          <a:ea typeface="ＭＳ Ｐゴシック" pitchFamily="34" charset="-128"/>
                        </a:rPr>
                        <a:t>S</a:t>
                      </a:r>
                      <a:r>
                        <a:rPr kumimoji="0" lang="en-US" sz="1200" b="0" i="0" u="none" strike="noStrike" cap="none" normalizeH="0" baseline="0" smtClean="0">
                          <a:ln>
                            <a:noFill/>
                          </a:ln>
                          <a:solidFill>
                            <a:schemeClr val="tx1"/>
                          </a:solidFill>
                          <a:effectLst/>
                          <a:latin typeface="Arial" pitchFamily="34" charset="0"/>
                          <a:ea typeface="ＭＳ Ｐゴシック" pitchFamily="34" charset="-128"/>
                        </a:rPr>
                        <a:t> rays?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ＭＳ Ｐゴシック" pitchFamily="34" charset="-128"/>
                        </a:rPr>
                        <a:t>RADIANT ENERGY</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ＭＳ Ｐゴシック" pitchFamily="34" charset="-128"/>
                        </a:rPr>
                        <a:t>A candle gives off what TWO types of energy?</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ＭＳ Ｐゴシック" pitchFamily="34" charset="-128"/>
                        </a:rPr>
                        <a:t>LIGHT &amp; HEAT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pitchFamily="34" charset="0"/>
                        <a:ea typeface="ＭＳ Ｐゴシック" pitchFamily="34" charset="-128"/>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ＭＳ Ｐゴシック" pitchFamily="34" charset="-128"/>
                        </a:rPr>
                        <a:t>When an objects moves or a person does work what type of energy is created?</a:t>
                      </a:r>
                      <a:endParaRPr kumimoji="0" lang="en-US" sz="1200" b="1"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ＭＳ Ｐゴシック" pitchFamily="34" charset="-128"/>
                        </a:rPr>
                        <a:t>MECHANICAL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ＭＳ Ｐゴシック" pitchFamily="34" charset="-128"/>
                        </a:rPr>
                        <a:t>ENERGY</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pitchFamily="34" charset="0"/>
                        <a:ea typeface="ＭＳ Ｐゴシック" pitchFamily="34" charset="-128"/>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ea typeface="ＭＳ Ｐゴシック" pitchFamily="34" charset="-128"/>
                        </a:rPr>
                        <a:t>What travels quicker, sound or light waves?</a:t>
                      </a:r>
                    </a:p>
                    <a:p>
                      <a:pPr marL="0" marR="0" lvl="0" indent="0" algn="ctr"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400" b="1" i="0" u="none" strike="noStrike" cap="none" normalizeH="0" baseline="0" smtClean="0">
                          <a:ln>
                            <a:noFill/>
                          </a:ln>
                          <a:solidFill>
                            <a:schemeClr val="tx1"/>
                          </a:solidFill>
                          <a:effectLst/>
                          <a:latin typeface="Arial" pitchFamily="34" charset="0"/>
                          <a:ea typeface="ＭＳ Ｐゴシック" pitchFamily="34" charset="-128"/>
                        </a:rPr>
                        <a:t>Sound travels faster through solids</a:t>
                      </a:r>
                    </a:p>
                    <a:p>
                      <a:pPr marL="0" marR="0" lvl="0" indent="0" algn="ctr"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400" b="1" i="0" u="none" strike="noStrike" cap="none" normalizeH="0" baseline="0" smtClean="0">
                          <a:ln>
                            <a:noFill/>
                          </a:ln>
                          <a:solidFill>
                            <a:schemeClr val="tx1"/>
                          </a:solidFill>
                          <a:effectLst/>
                          <a:latin typeface="Arial" pitchFamily="34" charset="0"/>
                          <a:ea typeface="ＭＳ Ｐゴシック" pitchFamily="34" charset="-128"/>
                        </a:rPr>
                        <a:t>Light  travels faster through liquids and gases</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pitchFamily="34" charset="0"/>
                        <a:ea typeface="ＭＳ Ｐゴシック" pitchFamily="34" charset="-128"/>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35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pitchFamily="34" charset="0"/>
                          <a:ea typeface="ＭＳ Ｐゴシック" pitchFamily="34" charset="-128"/>
                        </a:rPr>
                        <a:t>Energy that comes from plugging something into the wall or using a battery</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ＭＳ Ｐゴシック" pitchFamily="34" charset="-128"/>
                        </a:rPr>
                        <a:t>ELECTRICAL</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smtClean="0">
                          <a:ln>
                            <a:noFill/>
                          </a:ln>
                          <a:solidFill>
                            <a:schemeClr val="tx1"/>
                          </a:solidFill>
                          <a:effectLst/>
                          <a:latin typeface="Arial" pitchFamily="34" charset="0"/>
                          <a:ea typeface="ＭＳ Ｐゴシック" pitchFamily="34" charset="-128"/>
                        </a:rPr>
                        <a:t>Energy never…</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ＭＳ Ｐゴシック" pitchFamily="34" charset="-128"/>
                        </a:rPr>
                        <a:t>DIES! IT IS TRANSFERRED FROM ONE OBJECT TO THE NEXT </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ＭＳ Ｐゴシック" pitchFamily="34" charset="-128"/>
                        </a:rPr>
                        <a:t>If Billy is tired, what is one way  for him to get energy?</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ＭＳ Ｐゴシック" pitchFamily="34" charset="-128"/>
                        </a:rPr>
                        <a:t>Eat something</a:t>
                      </a:r>
                      <a:r>
                        <a:rPr kumimoji="0" lang="en-US" sz="1600" b="1" i="0" u="none" strike="noStrike" cap="none" normalizeH="0" baseline="0" smtClean="0">
                          <a:ln>
                            <a:noFill/>
                          </a:ln>
                          <a:solidFill>
                            <a:schemeClr val="tx1"/>
                          </a:solidFill>
                          <a:effectLst/>
                          <a:latin typeface="Arial" pitchFamily="34" charset="0"/>
                          <a:ea typeface="ＭＳ Ｐゴシック" pitchFamily="34" charset="-128"/>
                        </a:rPr>
                        <a:t> </a:t>
                      </a:r>
                      <a:r>
                        <a:rPr kumimoji="0" lang="en-US" sz="1000" b="1" i="0" u="none" strike="noStrike" cap="none" normalizeH="0" baseline="0" smtClean="0">
                          <a:ln>
                            <a:noFill/>
                          </a:ln>
                          <a:solidFill>
                            <a:schemeClr val="tx1"/>
                          </a:solidFill>
                          <a:effectLst/>
                          <a:latin typeface="Arial" pitchFamily="34" charset="0"/>
                          <a:ea typeface="ＭＳ Ｐゴシック" pitchFamily="34" charset="-128"/>
                        </a:rPr>
                        <a:t>(CHEMICAL ENERGY)</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pitchFamily="34" charset="0"/>
                        <a:ea typeface="ＭＳ Ｐゴシック" pitchFamily="34" charset="-128"/>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ＭＳ Ｐゴシック" pitchFamily="34" charset="-128"/>
                        </a:rPr>
                        <a:t>Rubbing your hands together creates what type of energy transformation?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ＭＳ Ｐゴシック" pitchFamily="34" charset="-128"/>
                        </a:rPr>
                        <a:t>MECHANICAL ENERGY</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ＭＳ Ｐゴシック" pitchFamily="34" charset="-128"/>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ＭＳ Ｐゴシック" pitchFamily="34" charset="-128"/>
                        </a:rPr>
                        <a:t>THERMAL ENERGY</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smtClean="0">
                        <a:ln>
                          <a:noFill/>
                        </a:ln>
                        <a:solidFill>
                          <a:schemeClr val="tx1"/>
                        </a:solidFill>
                        <a:effectLst/>
                        <a:latin typeface="Arial" pitchFamily="34" charset="0"/>
                        <a:ea typeface="ＭＳ Ｐゴシック" pitchFamily="34" charset="-128"/>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bl>
          </a:graphicData>
        </a:graphic>
      </p:graphicFrame>
      <p:sp>
        <p:nvSpPr>
          <p:cNvPr id="25626" name="Footer Placeholder 3"/>
          <p:cNvSpPr>
            <a:spLocks noGrp="1"/>
          </p:cNvSpPr>
          <p:nvPr>
            <p:ph type="ftr" sz="quarter" idx="11"/>
          </p:nvPr>
        </p:nvSpPr>
        <p:spPr>
          <a:xfrm>
            <a:off x="0" y="6629400"/>
            <a:ext cx="9144000" cy="228600"/>
          </a:xfrm>
          <a:noFill/>
        </p:spPr>
        <p:txBody>
          <a:bodyPr/>
          <a:lstStyle/>
          <a:p>
            <a:r>
              <a:rPr lang="en-US" sz="900">
                <a:latin typeface="Arial" pitchFamily="34" charset="0"/>
                <a:ea typeface="ＭＳ Ｐゴシック" pitchFamily="34" charset="-128"/>
              </a:rPr>
              <a:t>Created by Tiffany Kinchens for MDCPS school-wide use only. For request please email tlkinchens@dadeschools.net</a:t>
            </a:r>
          </a:p>
        </p:txBody>
      </p:sp>
      <p:sp>
        <p:nvSpPr>
          <p:cNvPr id="15" name="Rectangle 14"/>
          <p:cNvSpPr/>
          <p:nvPr/>
        </p:nvSpPr>
        <p:spPr>
          <a:xfrm>
            <a:off x="337661" y="0"/>
            <a:ext cx="8806339" cy="584776"/>
          </a:xfrm>
          <a:prstGeom prst="rect">
            <a:avLst/>
          </a:prstGeom>
          <a:noFill/>
        </p:spPr>
        <p:txBody>
          <a:bodyPr>
            <a:spAutoFit/>
          </a:bodyPr>
          <a:lstStyle/>
          <a:p>
            <a:pPr algn="ctr">
              <a:defRPr/>
            </a:pP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mn-ea"/>
              </a:rPr>
              <a:t>Forms of Energy / Energy Transformations</a:t>
            </a:r>
          </a:p>
        </p:txBody>
      </p:sp>
      <p:pic>
        <p:nvPicPr>
          <p:cNvPr id="25628" name="Picture 2" descr="C:\Users\275616\AppData\Local\Microsoft\Windows\Temporary Internet Files\Content.IE5\RBE3C75N\MC900078783[1].wmf"/>
          <p:cNvPicPr>
            <a:picLocks noChangeAspect="1" noChangeArrowheads="1"/>
          </p:cNvPicPr>
          <p:nvPr/>
        </p:nvPicPr>
        <p:blipFill>
          <a:blip r:embed="rId3" cstate="print"/>
          <a:srcRect/>
          <a:stretch>
            <a:fillRect/>
          </a:stretch>
        </p:blipFill>
        <p:spPr bwMode="auto">
          <a:xfrm>
            <a:off x="4038600" y="2438400"/>
            <a:ext cx="609600" cy="457200"/>
          </a:xfrm>
          <a:prstGeom prst="rect">
            <a:avLst/>
          </a:prstGeom>
          <a:noFill/>
          <a:ln w="9525">
            <a:noFill/>
            <a:miter lim="800000"/>
            <a:headEnd/>
            <a:tailEnd/>
          </a:ln>
        </p:spPr>
      </p:pic>
      <p:pic>
        <p:nvPicPr>
          <p:cNvPr id="25629" name="Picture 1"/>
          <p:cNvPicPr>
            <a:picLocks noChangeAspect="1"/>
          </p:cNvPicPr>
          <p:nvPr/>
        </p:nvPicPr>
        <p:blipFill>
          <a:blip r:embed="rId4" cstate="print"/>
          <a:srcRect/>
          <a:stretch>
            <a:fillRect/>
          </a:stretch>
        </p:blipFill>
        <p:spPr bwMode="auto">
          <a:xfrm>
            <a:off x="6019800" y="2057400"/>
            <a:ext cx="625475" cy="762000"/>
          </a:xfrm>
          <a:prstGeom prst="rect">
            <a:avLst/>
          </a:prstGeom>
          <a:noFill/>
          <a:ln w="9525">
            <a:noFill/>
            <a:miter lim="800000"/>
            <a:headEnd/>
            <a:tailEnd/>
          </a:ln>
        </p:spPr>
      </p:pic>
      <p:pic>
        <p:nvPicPr>
          <p:cNvPr id="25630" name="Picture 2"/>
          <p:cNvPicPr>
            <a:picLocks noChangeAspect="1"/>
          </p:cNvPicPr>
          <p:nvPr/>
        </p:nvPicPr>
        <p:blipFill>
          <a:blip r:embed="rId5" cstate="print"/>
          <a:srcRect/>
          <a:stretch>
            <a:fillRect/>
          </a:stretch>
        </p:blipFill>
        <p:spPr bwMode="auto">
          <a:xfrm>
            <a:off x="7467600" y="2057400"/>
            <a:ext cx="1143000" cy="838200"/>
          </a:xfrm>
          <a:prstGeom prst="rect">
            <a:avLst/>
          </a:prstGeom>
          <a:noFill/>
          <a:ln w="9525">
            <a:noFill/>
            <a:miter lim="800000"/>
            <a:headEnd/>
            <a:tailEnd/>
          </a:ln>
        </p:spPr>
      </p:pic>
      <p:pic>
        <p:nvPicPr>
          <p:cNvPr id="25631" name="Picture 3"/>
          <p:cNvPicPr>
            <a:picLocks noChangeAspect="1"/>
          </p:cNvPicPr>
          <p:nvPr/>
        </p:nvPicPr>
        <p:blipFill>
          <a:blip r:embed="rId6" cstate="print"/>
          <a:srcRect/>
          <a:stretch>
            <a:fillRect/>
          </a:stretch>
        </p:blipFill>
        <p:spPr bwMode="auto">
          <a:xfrm>
            <a:off x="914400" y="4267200"/>
            <a:ext cx="1066800" cy="685800"/>
          </a:xfrm>
          <a:prstGeom prst="rect">
            <a:avLst/>
          </a:prstGeom>
          <a:noFill/>
          <a:ln w="9525">
            <a:noFill/>
            <a:miter lim="800000"/>
            <a:headEnd/>
            <a:tailEnd/>
          </a:ln>
        </p:spPr>
      </p:pic>
      <p:pic>
        <p:nvPicPr>
          <p:cNvPr id="25632" name="Picture 5"/>
          <p:cNvPicPr>
            <a:picLocks noChangeAspect="1"/>
          </p:cNvPicPr>
          <p:nvPr/>
        </p:nvPicPr>
        <p:blipFill>
          <a:blip r:embed="rId7" cstate="print"/>
          <a:srcRect/>
          <a:stretch>
            <a:fillRect/>
          </a:stretch>
        </p:blipFill>
        <p:spPr bwMode="auto">
          <a:xfrm>
            <a:off x="2438400" y="4114800"/>
            <a:ext cx="1066800" cy="762000"/>
          </a:xfrm>
          <a:prstGeom prst="rect">
            <a:avLst/>
          </a:prstGeom>
          <a:noFill/>
          <a:ln w="9525">
            <a:noFill/>
            <a:miter lim="800000"/>
            <a:headEnd/>
            <a:tailEnd/>
          </a:ln>
        </p:spPr>
      </p:pic>
      <p:pic>
        <p:nvPicPr>
          <p:cNvPr id="25633" name="Picture 6"/>
          <p:cNvPicPr>
            <a:picLocks noChangeAspect="1"/>
          </p:cNvPicPr>
          <p:nvPr/>
        </p:nvPicPr>
        <p:blipFill>
          <a:blip r:embed="rId8" cstate="print"/>
          <a:srcRect/>
          <a:stretch>
            <a:fillRect/>
          </a:stretch>
        </p:blipFill>
        <p:spPr bwMode="auto">
          <a:xfrm>
            <a:off x="5410200" y="4267200"/>
            <a:ext cx="1447800" cy="609600"/>
          </a:xfrm>
          <a:prstGeom prst="rect">
            <a:avLst/>
          </a:prstGeom>
          <a:noFill/>
          <a:ln w="9525">
            <a:noFill/>
            <a:miter lim="800000"/>
            <a:headEnd/>
            <a:tailEnd/>
          </a:ln>
        </p:spPr>
      </p:pic>
      <p:pic>
        <p:nvPicPr>
          <p:cNvPr id="25634" name="Picture 7"/>
          <p:cNvPicPr>
            <a:picLocks noChangeAspect="1"/>
          </p:cNvPicPr>
          <p:nvPr/>
        </p:nvPicPr>
        <p:blipFill>
          <a:blip r:embed="rId9" cstate="print"/>
          <a:srcRect/>
          <a:stretch>
            <a:fillRect/>
          </a:stretch>
        </p:blipFill>
        <p:spPr bwMode="auto">
          <a:xfrm>
            <a:off x="4114800" y="3962400"/>
            <a:ext cx="762000" cy="889000"/>
          </a:xfrm>
          <a:prstGeom prst="rect">
            <a:avLst/>
          </a:prstGeom>
          <a:noFill/>
          <a:ln w="9525">
            <a:noFill/>
            <a:miter lim="800000"/>
            <a:headEnd/>
            <a:tailEnd/>
          </a:ln>
        </p:spPr>
      </p:pic>
      <p:pic>
        <p:nvPicPr>
          <p:cNvPr id="25635" name="Picture 8"/>
          <p:cNvPicPr>
            <a:picLocks noChangeAspect="1"/>
          </p:cNvPicPr>
          <p:nvPr/>
        </p:nvPicPr>
        <p:blipFill>
          <a:blip r:embed="rId10" cstate="print"/>
          <a:srcRect/>
          <a:stretch>
            <a:fillRect/>
          </a:stretch>
        </p:blipFill>
        <p:spPr bwMode="auto">
          <a:xfrm>
            <a:off x="3886200" y="6019800"/>
            <a:ext cx="1066800" cy="609600"/>
          </a:xfrm>
          <a:prstGeom prst="rect">
            <a:avLst/>
          </a:prstGeom>
          <a:noFill/>
          <a:ln w="9525">
            <a:noFill/>
            <a:miter lim="800000"/>
            <a:headEnd/>
            <a:tailEnd/>
          </a:ln>
        </p:spPr>
      </p:pic>
      <p:cxnSp>
        <p:nvCxnSpPr>
          <p:cNvPr id="13" name="Straight Arrow Connector 12"/>
          <p:cNvCxnSpPr>
            <a:cxnSpLocks noChangeShapeType="1"/>
          </p:cNvCxnSpPr>
          <p:nvPr/>
        </p:nvCxnSpPr>
        <p:spPr bwMode="auto">
          <a:xfrm>
            <a:off x="6858000" y="5638800"/>
            <a:ext cx="0" cy="304800"/>
          </a:xfrm>
          <a:prstGeom prst="straightConnector1">
            <a:avLst/>
          </a:prstGeom>
          <a:noFill/>
          <a:ln w="38100">
            <a:solidFill>
              <a:schemeClr val="tx1"/>
            </a:solidFill>
            <a:round/>
            <a:headEnd/>
            <a:tailEnd type="arrow" w="med" len="med"/>
          </a:ln>
          <a:effectLst>
            <a:outerShdw dist="23000" dir="5400000" rotWithShape="0">
              <a:srgbClr val="808080">
                <a:alpha val="34998"/>
              </a:srgbClr>
            </a:outerShdw>
          </a:effectLst>
        </p:spPr>
      </p:cxnSp>
      <p:pic>
        <p:nvPicPr>
          <p:cNvPr id="25637" name="Picture 16"/>
          <p:cNvPicPr>
            <a:picLocks noChangeAspect="1"/>
          </p:cNvPicPr>
          <p:nvPr/>
        </p:nvPicPr>
        <p:blipFill>
          <a:blip r:embed="rId11" cstate="print"/>
          <a:srcRect/>
          <a:stretch>
            <a:fillRect/>
          </a:stretch>
        </p:blipFill>
        <p:spPr bwMode="auto">
          <a:xfrm>
            <a:off x="5791200" y="6096000"/>
            <a:ext cx="22098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87" name="Group 39"/>
          <p:cNvGraphicFramePr>
            <a:graphicFrameLocks noGrp="1"/>
          </p:cNvGraphicFramePr>
          <p:nvPr/>
        </p:nvGraphicFramePr>
        <p:xfrm>
          <a:off x="228600" y="609600"/>
          <a:ext cx="8763000" cy="6053312"/>
        </p:xfrm>
        <a:graphic>
          <a:graphicData uri="http://schemas.openxmlformats.org/drawingml/2006/table">
            <a:tbl>
              <a:tblPr/>
              <a:tblGrid>
                <a:gridCol w="2438400"/>
                <a:gridCol w="1905000"/>
                <a:gridCol w="2209800"/>
                <a:gridCol w="2209800"/>
              </a:tblGrid>
              <a:tr h="23101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1400" kern="1200" dirty="0" smtClean="0">
                          <a:solidFill>
                            <a:schemeClr val="tx1"/>
                          </a:solidFill>
                          <a:latin typeface="+mn-lt"/>
                          <a:ea typeface="+mn-ea"/>
                          <a:cs typeface="+mn-cs"/>
                        </a:rPr>
                        <a:t>When light bounces off a</a:t>
                      </a:r>
                      <a:r>
                        <a:rPr lang="en-US" sz="1400" kern="1200" baseline="0" dirty="0" smtClean="0">
                          <a:solidFill>
                            <a:schemeClr val="tx1"/>
                          </a:solidFill>
                          <a:latin typeface="+mn-lt"/>
                          <a:ea typeface="+mn-ea"/>
                          <a:cs typeface="+mn-cs"/>
                        </a:rPr>
                        <a:t> </a:t>
                      </a:r>
                      <a:r>
                        <a:rPr lang="en-US" sz="1400" kern="1200" dirty="0" smtClean="0">
                          <a:solidFill>
                            <a:schemeClr val="tx1"/>
                          </a:solidFill>
                          <a:latin typeface="+mn-lt"/>
                          <a:ea typeface="+mn-ea"/>
                          <a:cs typeface="+mn-cs"/>
                        </a:rPr>
                        <a:t>surface___?</a:t>
                      </a:r>
                      <a:endParaRPr kumimoji="0" lang="en-US" sz="1800" b="1" i="0" u="none" strike="noStrike" kern="1200" cap="none" normalizeH="0" baseline="0" dirty="0" smtClean="0">
                        <a:ln>
                          <a:noFill/>
                        </a:ln>
                        <a:solidFill>
                          <a:schemeClr val="tx1"/>
                        </a:solidFill>
                        <a:effectLst/>
                        <a:latin typeface="+mn-lt"/>
                        <a:ea typeface="+mn-ea"/>
                        <a:cs typeface="+mn-cs"/>
                      </a:endParaRPr>
                    </a:p>
                    <a:p>
                      <a:pPr marL="285750" marR="0" lvl="0" indent="-285750" algn="l" defTabSz="914400" rtl="0" eaLnBrk="1" fontAlgn="base" latinLnBrk="0" hangingPunct="1">
                        <a:lnSpc>
                          <a:spcPct val="100000"/>
                        </a:lnSpc>
                        <a:spcBef>
                          <a:spcPct val="20000"/>
                        </a:spcBef>
                        <a:spcAft>
                          <a:spcPct val="0"/>
                        </a:spcAft>
                        <a:buClrTx/>
                        <a:buSzTx/>
                        <a:buFont typeface="Arial"/>
                        <a:buChar char="•"/>
                        <a:tabLst/>
                      </a:pPr>
                      <a:r>
                        <a:rPr kumimoji="0" lang="en-US" sz="1800" b="1" i="0" u="none" strike="noStrike" kern="1200" cap="none" normalizeH="0" baseline="0" dirty="0" smtClean="0">
                          <a:ln>
                            <a:noFill/>
                          </a:ln>
                          <a:solidFill>
                            <a:schemeClr val="tx1"/>
                          </a:solidFill>
                          <a:effectLst/>
                          <a:latin typeface="+mn-lt"/>
                          <a:ea typeface="+mn-ea"/>
                          <a:cs typeface="+mn-cs"/>
                        </a:rPr>
                        <a:t>REFLECT</a:t>
                      </a:r>
                      <a:endParaRPr kumimoji="0" lang="en-US" sz="1600" b="1" i="0" u="none" strike="noStrike" cap="none" normalizeH="0" baseline="0" dirty="0" smtClean="0">
                        <a:ln>
                          <a:noFill/>
                        </a:ln>
                        <a:solidFill>
                          <a:schemeClr val="tx1"/>
                        </a:solidFill>
                        <a:effectLst/>
                        <a:latin typeface="Arial" charset="0"/>
                      </a:endParaRPr>
                    </a:p>
                  </a:txBody>
                  <a:tcPr marT="45633" marB="456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When light bends around a surface__?</a:t>
                      </a:r>
                      <a:endParaRPr kumimoji="0" lang="en-US" sz="1600" b="1" i="0" u="none" strike="noStrike" cap="none" normalizeH="0" baseline="0" dirty="0" smtClean="0">
                        <a:ln>
                          <a:noFill/>
                        </a:ln>
                        <a:solidFill>
                          <a:schemeClr val="tx1"/>
                        </a:solidFill>
                        <a:effectLst/>
                        <a:latin typeface="Arial" charset="0"/>
                      </a:endParaRPr>
                    </a:p>
                    <a:p>
                      <a:pPr marL="285750" marR="0" lvl="0" indent="-285750" algn="l" defTabSz="914400" rtl="0" eaLnBrk="1" fontAlgn="base" latinLnBrk="0" hangingPunct="1">
                        <a:lnSpc>
                          <a:spcPct val="100000"/>
                        </a:lnSpc>
                        <a:spcBef>
                          <a:spcPct val="20000"/>
                        </a:spcBef>
                        <a:spcAft>
                          <a:spcPct val="0"/>
                        </a:spcAft>
                        <a:buClrTx/>
                        <a:buSzTx/>
                        <a:buFont typeface="Arial"/>
                        <a:buChar char="•"/>
                        <a:tabLst/>
                      </a:pPr>
                      <a:r>
                        <a:rPr kumimoji="0" lang="en-US" sz="1800" b="1" i="0" u="none" strike="noStrike" cap="none" normalizeH="0" baseline="0" dirty="0" smtClean="0">
                          <a:ln>
                            <a:noFill/>
                          </a:ln>
                          <a:solidFill>
                            <a:schemeClr val="tx1"/>
                          </a:solidFill>
                          <a:effectLst/>
                          <a:latin typeface="Arial" charset="0"/>
                        </a:rPr>
                        <a:t>REFRACT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charset="0"/>
                      </a:endParaRPr>
                    </a:p>
                  </a:txBody>
                  <a:tcPr marT="45633" marB="456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sz="1400" kern="1200" dirty="0" smtClean="0">
                          <a:solidFill>
                            <a:schemeClr val="tx1"/>
                          </a:solidFill>
                          <a:latin typeface="+mn-lt"/>
                          <a:ea typeface="+mn-ea"/>
                          <a:cs typeface="+mn-cs"/>
                        </a:rPr>
                        <a:t>When light passes through an</a:t>
                      </a:r>
                      <a:r>
                        <a:rPr lang="en-US" sz="1400" kern="1200" baseline="0" dirty="0" smtClean="0">
                          <a:solidFill>
                            <a:schemeClr val="tx1"/>
                          </a:solidFill>
                          <a:latin typeface="+mn-lt"/>
                          <a:ea typeface="+mn-ea"/>
                          <a:cs typeface="+mn-cs"/>
                        </a:rPr>
                        <a:t> object it is ___________</a:t>
                      </a:r>
                      <a:r>
                        <a:rPr lang="en-US" sz="1400" kern="1200" dirty="0" smtClean="0">
                          <a:solidFill>
                            <a:schemeClr val="tx1"/>
                          </a:solidFill>
                          <a:latin typeface="+mn-lt"/>
                          <a:ea typeface="+mn-ea"/>
                          <a:cs typeface="+mn-cs"/>
                        </a:rPr>
                        <a:t>?</a:t>
                      </a:r>
                      <a:endParaRPr kumimoji="0" lang="en-US" sz="1600" b="1" i="0" u="none" strike="noStrike" cap="none" normalizeH="0" baseline="0" dirty="0" smtClean="0">
                        <a:ln>
                          <a:noFill/>
                        </a:ln>
                        <a:solidFill>
                          <a:schemeClr val="tx1"/>
                        </a:solidFill>
                        <a:effectLst/>
                        <a:latin typeface="Arial" charset="0"/>
                      </a:endParaRPr>
                    </a:p>
                    <a:p>
                      <a:pPr marL="285750" marR="0" lvl="0" indent="-285750" algn="l" defTabSz="914400" rtl="0" eaLnBrk="1" fontAlgn="base" latinLnBrk="0" hangingPunct="1">
                        <a:lnSpc>
                          <a:spcPct val="100000"/>
                        </a:lnSpc>
                        <a:spcBef>
                          <a:spcPct val="20000"/>
                        </a:spcBef>
                        <a:spcAft>
                          <a:spcPct val="0"/>
                        </a:spcAft>
                        <a:buClrTx/>
                        <a:buSzTx/>
                        <a:buFont typeface="Arial"/>
                        <a:buChar char="•"/>
                        <a:tabLst/>
                      </a:pPr>
                      <a:r>
                        <a:rPr kumimoji="0" lang="en-US" sz="1800" b="1" i="0" u="none" strike="noStrike" cap="none" normalizeH="0" baseline="0" dirty="0" smtClean="0">
                          <a:ln>
                            <a:noFill/>
                          </a:ln>
                          <a:solidFill>
                            <a:schemeClr val="tx1"/>
                          </a:solidFill>
                          <a:effectLst/>
                          <a:latin typeface="Arial" charset="0"/>
                        </a:rPr>
                        <a:t>TRANSPARENT </a:t>
                      </a:r>
                    </a:p>
                    <a:p>
                      <a:pPr marL="0" marR="0" lvl="0" indent="0" algn="l" defTabSz="914400" rtl="0" eaLnBrk="1" fontAlgn="base" latinLnBrk="0" hangingPunct="1">
                        <a:lnSpc>
                          <a:spcPct val="100000"/>
                        </a:lnSpc>
                        <a:spcBef>
                          <a:spcPct val="20000"/>
                        </a:spcBef>
                        <a:spcAft>
                          <a:spcPct val="0"/>
                        </a:spcAft>
                        <a:buClrTx/>
                        <a:buSzTx/>
                        <a:buFont typeface="Arial"/>
                        <a:buNone/>
                        <a:tabLst/>
                      </a:pPr>
                      <a:r>
                        <a:rPr kumimoji="0" lang="en-US" sz="1000" b="1" i="0" u="none" strike="noStrike" cap="none" normalizeH="0" baseline="0" dirty="0" smtClean="0">
                          <a:ln>
                            <a:noFill/>
                          </a:ln>
                          <a:solidFill>
                            <a:schemeClr val="tx1"/>
                          </a:solidFill>
                          <a:effectLst/>
                          <a:latin typeface="Arial" charset="0"/>
                        </a:rPr>
                        <a:t>(Because you can see through it)</a:t>
                      </a:r>
                    </a:p>
                  </a:txBody>
                  <a:tcPr marT="45633" marB="456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Arial" charset="0"/>
                        </a:rPr>
                        <a:t>When light is blocked through an object It is______?</a:t>
                      </a:r>
                      <a:endParaRPr kumimoji="0" lang="en-US" sz="18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cap="none" normalizeH="0" baseline="0" dirty="0" smtClean="0">
                          <a:ln>
                            <a:noFill/>
                          </a:ln>
                          <a:solidFill>
                            <a:schemeClr val="tx1"/>
                          </a:solidFill>
                          <a:effectLst/>
                          <a:latin typeface="Arial" charset="0"/>
                        </a:rPr>
                        <a:t>OPAQUE</a:t>
                      </a:r>
                    </a:p>
                    <a:p>
                      <a:endParaRPr lang="en-US" sz="1800" dirty="0"/>
                    </a:p>
                  </a:txBody>
                  <a:tcPr marT="45636" marB="456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968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Sound Travels in _______?</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WAVES</a:t>
                      </a:r>
                    </a:p>
                  </a:txBody>
                  <a:tcPr marT="45636" marB="456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When light is blurred through an object it is_____?</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TRANSLUCENT</a:t>
                      </a:r>
                    </a:p>
                  </a:txBody>
                  <a:tcPr marT="45633" marB="456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charset="0"/>
                        </a:rPr>
                        <a:t>What is a </a:t>
                      </a:r>
                      <a:r>
                        <a:rPr kumimoji="0" lang="en-US" sz="1300" b="0" i="0" u="sng" strike="noStrike" cap="none" normalizeH="0" baseline="0" dirty="0" smtClean="0">
                          <a:ln>
                            <a:noFill/>
                          </a:ln>
                          <a:solidFill>
                            <a:schemeClr val="tx1"/>
                          </a:solidFill>
                          <a:effectLst/>
                          <a:latin typeface="Arial" charset="0"/>
                        </a:rPr>
                        <a:t>RENEWABLE </a:t>
                      </a:r>
                      <a:r>
                        <a:rPr kumimoji="0" lang="en-US" sz="1300" b="0" i="0" u="none" strike="noStrike" cap="none" normalizeH="0" baseline="0" dirty="0" smtClean="0">
                          <a:ln>
                            <a:noFill/>
                          </a:ln>
                          <a:solidFill>
                            <a:schemeClr val="tx1"/>
                          </a:solidFill>
                          <a:effectLst/>
                          <a:latin typeface="Arial" charset="0"/>
                        </a:rPr>
                        <a:t>resource?</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3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charset="0"/>
                        </a:rPr>
                        <a:t>A RESOURCE THAT </a:t>
                      </a:r>
                      <a:r>
                        <a:rPr kumimoji="0" lang="en-US" sz="1500" b="1" i="0" u="sng" strike="noStrike" cap="none" normalizeH="0" baseline="0" dirty="0" smtClean="0">
                          <a:ln>
                            <a:noFill/>
                          </a:ln>
                          <a:solidFill>
                            <a:schemeClr val="tx1"/>
                          </a:solidFill>
                          <a:effectLst/>
                          <a:latin typeface="Arial" charset="0"/>
                        </a:rPr>
                        <a:t>CAN BE </a:t>
                      </a:r>
                      <a:r>
                        <a:rPr kumimoji="0" lang="en-US" sz="1500" b="1" i="0" u="none" strike="noStrike" cap="none" normalizeH="0" baseline="0" dirty="0" smtClean="0">
                          <a:ln>
                            <a:noFill/>
                          </a:ln>
                          <a:solidFill>
                            <a:schemeClr val="tx1"/>
                          </a:solidFill>
                          <a:effectLst/>
                          <a:latin typeface="Arial" charset="0"/>
                        </a:rPr>
                        <a:t>REPLACED </a:t>
                      </a:r>
                    </a:p>
                  </a:txBody>
                  <a:tcPr marT="45636" marB="456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charset="0"/>
                        </a:rPr>
                        <a:t>What is a </a:t>
                      </a:r>
                      <a:r>
                        <a:rPr kumimoji="0" lang="en-US" sz="1300" b="0" i="0" u="sng" strike="noStrike" cap="none" normalizeH="0" baseline="0" dirty="0" smtClean="0">
                          <a:ln>
                            <a:noFill/>
                          </a:ln>
                          <a:solidFill>
                            <a:schemeClr val="tx1"/>
                          </a:solidFill>
                          <a:effectLst/>
                          <a:latin typeface="Arial" charset="0"/>
                        </a:rPr>
                        <a:t>NONRENEWABLE </a:t>
                      </a:r>
                      <a:r>
                        <a:rPr kumimoji="0" lang="en-US" sz="1300" b="0" i="0" u="none" strike="noStrike" cap="none" normalizeH="0" baseline="0" dirty="0" smtClean="0">
                          <a:ln>
                            <a:noFill/>
                          </a:ln>
                          <a:solidFill>
                            <a:schemeClr val="tx1"/>
                          </a:solidFill>
                          <a:effectLst/>
                          <a:latin typeface="Arial" charset="0"/>
                        </a:rPr>
                        <a:t>resource?</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charset="0"/>
                        </a:rPr>
                        <a:t>A RESOURCE THAT CANNOT BE REPLACED</a:t>
                      </a:r>
                    </a:p>
                  </a:txBody>
                  <a:tcPr marT="45636" marB="456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4616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charset="0"/>
                        </a:rPr>
                        <a:t>Give an example of renewable resource:</a:t>
                      </a:r>
                    </a:p>
                    <a:p>
                      <a:pPr marL="0" marR="0" lvl="0" indent="0" algn="ctr"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charset="0"/>
                        </a:rPr>
                        <a:t>WATER </a:t>
                      </a:r>
                      <a:r>
                        <a:rPr kumimoji="0" lang="en-US" sz="900" b="1" i="0" u="none" strike="noStrike" cap="none" normalizeH="0" baseline="0" dirty="0" smtClean="0">
                          <a:ln>
                            <a:noFill/>
                          </a:ln>
                          <a:solidFill>
                            <a:schemeClr val="tx1"/>
                          </a:solidFill>
                          <a:effectLst/>
                          <a:latin typeface="Arial" charset="0"/>
                        </a:rPr>
                        <a:t>(HYDROELECTRIC)</a:t>
                      </a:r>
                    </a:p>
                    <a:p>
                      <a:pPr marL="0" marR="0" lvl="0" indent="0" algn="ctr"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charset="0"/>
                        </a:rPr>
                        <a:t>WIND</a:t>
                      </a:r>
                    </a:p>
                    <a:p>
                      <a:pPr marL="0" marR="0" lvl="0" indent="0" algn="ctr"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charset="0"/>
                        </a:rPr>
                        <a:t>SOLAR </a:t>
                      </a:r>
                      <a:r>
                        <a:rPr kumimoji="0" lang="en-US" sz="900" b="1" i="0" u="none" strike="noStrike" cap="none" normalizeH="0" baseline="0" dirty="0" smtClean="0">
                          <a:ln>
                            <a:noFill/>
                          </a:ln>
                          <a:solidFill>
                            <a:schemeClr val="tx1"/>
                          </a:solidFill>
                          <a:effectLst/>
                          <a:latin typeface="Arial" charset="0"/>
                        </a:rPr>
                        <a:t>(FROM THE SUN)</a:t>
                      </a:r>
                    </a:p>
                    <a:p>
                      <a:pPr marL="0" marR="0" lvl="0" indent="0" algn="ctr"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charset="0"/>
                        </a:rPr>
                        <a:t>BIOMASS </a:t>
                      </a:r>
                      <a:r>
                        <a:rPr kumimoji="0" lang="en-US" sz="900" b="1" i="0" u="none" strike="noStrike" cap="none" normalizeH="0" baseline="0" dirty="0" smtClean="0">
                          <a:ln>
                            <a:noFill/>
                          </a:ln>
                          <a:solidFill>
                            <a:schemeClr val="tx1"/>
                          </a:solidFill>
                          <a:effectLst/>
                          <a:latin typeface="Arial" charset="0"/>
                        </a:rPr>
                        <a:t>(TRASH)</a:t>
                      </a:r>
                    </a:p>
                  </a:txBody>
                  <a:tcPr marT="45636" marB="456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charset="0"/>
                        </a:rPr>
                        <a:t>Give an example of a nonrenewable resource</a:t>
                      </a:r>
                    </a:p>
                    <a:p>
                      <a:pPr marL="0" marR="0" lvl="0" indent="0" algn="ctr" defTabSz="914400" rtl="0" eaLnBrk="1" fontAlgn="base" latinLnBrk="0" hangingPunct="1">
                        <a:lnSpc>
                          <a:spcPct val="100000"/>
                        </a:lnSpc>
                        <a:spcBef>
                          <a:spcPct val="20000"/>
                        </a:spcBef>
                        <a:spcAft>
                          <a:spcPct val="0"/>
                        </a:spcAft>
                        <a:buClrTx/>
                        <a:buSzTx/>
                        <a:buFont typeface="Arial" pitchFamily="34" charset="0"/>
                        <a:buChar char="•"/>
                        <a:tabLst/>
                      </a:pPr>
                      <a:endParaRPr kumimoji="0" lang="en-US" sz="13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500" b="1" i="0" u="none" strike="noStrike" cap="none" normalizeH="0" baseline="0" dirty="0" smtClean="0">
                          <a:ln>
                            <a:noFill/>
                          </a:ln>
                          <a:solidFill>
                            <a:schemeClr val="tx1"/>
                          </a:solidFill>
                          <a:effectLst/>
                          <a:latin typeface="Arial" charset="0"/>
                        </a:rPr>
                        <a:t>Fossil Fuels</a:t>
                      </a:r>
                    </a:p>
                    <a:p>
                      <a:pPr marL="0" marR="0" lvl="0" indent="0" algn="ctr"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500" b="1" i="0" u="none" strike="noStrike" cap="none" normalizeH="0" baseline="0" dirty="0" smtClean="0">
                          <a:ln>
                            <a:noFill/>
                          </a:ln>
                          <a:solidFill>
                            <a:schemeClr val="tx1"/>
                          </a:solidFill>
                          <a:effectLst/>
                          <a:latin typeface="Arial" charset="0"/>
                        </a:rPr>
                        <a:t>Natural Gas</a:t>
                      </a:r>
                    </a:p>
                    <a:p>
                      <a:pPr marL="0" marR="0" lvl="0" indent="0" algn="ctr"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500" b="1" i="0" u="none" strike="noStrike" cap="none" normalizeH="0" baseline="0" dirty="0" smtClean="0">
                          <a:ln>
                            <a:noFill/>
                          </a:ln>
                          <a:solidFill>
                            <a:schemeClr val="tx1"/>
                          </a:solidFill>
                          <a:effectLst/>
                          <a:latin typeface="Arial" charset="0"/>
                        </a:rPr>
                        <a:t>Coal</a:t>
                      </a:r>
                    </a:p>
                  </a:txBody>
                  <a:tcPr marT="45636" marB="456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r>
                        <a:rPr lang="en-US" sz="1400" dirty="0" smtClean="0"/>
                        <a:t>Electrical Energy created from the</a:t>
                      </a:r>
                      <a:r>
                        <a:rPr lang="en-US" sz="1400" baseline="0" dirty="0" smtClean="0"/>
                        <a:t> flow of moving water is___?</a:t>
                      </a:r>
                    </a:p>
                    <a:p>
                      <a:pPr algn="r"/>
                      <a:r>
                        <a:rPr lang="en-US" sz="1800" b="1" baseline="0" dirty="0" smtClean="0"/>
                        <a:t>        HYDROELECTRIC</a:t>
                      </a:r>
                      <a:endParaRPr lang="en-US" sz="1800" b="1" dirty="0"/>
                    </a:p>
                  </a:txBody>
                  <a:tcPr marT="45636" marB="456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sz="1400" b="0" dirty="0"/>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670" name="Footer Placeholder 3"/>
          <p:cNvSpPr>
            <a:spLocks noGrp="1"/>
          </p:cNvSpPr>
          <p:nvPr>
            <p:ph type="ftr" sz="quarter" idx="11"/>
          </p:nvPr>
        </p:nvSpPr>
        <p:spPr>
          <a:xfrm>
            <a:off x="0" y="6629400"/>
            <a:ext cx="9144000" cy="228600"/>
          </a:xfrm>
          <a:noFill/>
        </p:spPr>
        <p:txBody>
          <a:bodyPr/>
          <a:lstStyle/>
          <a:p>
            <a:r>
              <a:rPr lang="en-US" sz="900">
                <a:latin typeface="Arial" pitchFamily="34" charset="0"/>
                <a:ea typeface="ＭＳ Ｐゴシック" pitchFamily="34" charset="-128"/>
              </a:rPr>
              <a:t>Created by Tiffany Kinchens for MDCPS school-wide use only. For request please email tlkinchens@dadeschools.net</a:t>
            </a:r>
          </a:p>
        </p:txBody>
      </p:sp>
      <p:sp>
        <p:nvSpPr>
          <p:cNvPr id="15" name="Rectangle 14"/>
          <p:cNvSpPr/>
          <p:nvPr/>
        </p:nvSpPr>
        <p:spPr>
          <a:xfrm>
            <a:off x="304800" y="0"/>
            <a:ext cx="8507858" cy="584776"/>
          </a:xfrm>
          <a:prstGeom prst="rect">
            <a:avLst/>
          </a:prstGeom>
          <a:noFill/>
        </p:spPr>
        <p:txBody>
          <a:bodyPr wrap="none">
            <a:spAutoFit/>
          </a:bodyPr>
          <a:lstStyle/>
          <a:p>
            <a:pPr algn="ctr">
              <a:defRPr/>
            </a:pP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ＭＳ Ｐゴシック" charset="0"/>
              </a:rPr>
              <a:t>Forms of Energy / Energy Transformations</a:t>
            </a:r>
          </a:p>
        </p:txBody>
      </p:sp>
      <p:pic>
        <p:nvPicPr>
          <p:cNvPr id="27672" name="Picture 4"/>
          <p:cNvPicPr>
            <a:picLocks noChangeAspect="1"/>
          </p:cNvPicPr>
          <p:nvPr/>
        </p:nvPicPr>
        <p:blipFill>
          <a:blip r:embed="rId3" cstate="print"/>
          <a:srcRect/>
          <a:stretch>
            <a:fillRect/>
          </a:stretch>
        </p:blipFill>
        <p:spPr bwMode="auto">
          <a:xfrm>
            <a:off x="838200" y="1600200"/>
            <a:ext cx="1600200" cy="1219200"/>
          </a:xfrm>
          <a:prstGeom prst="rect">
            <a:avLst/>
          </a:prstGeom>
          <a:noFill/>
          <a:ln w="9525">
            <a:noFill/>
            <a:miter lim="800000"/>
            <a:headEnd/>
            <a:tailEnd/>
          </a:ln>
        </p:spPr>
      </p:pic>
      <p:pic>
        <p:nvPicPr>
          <p:cNvPr id="27673" name="Picture 9"/>
          <p:cNvPicPr>
            <a:picLocks noChangeAspect="1"/>
          </p:cNvPicPr>
          <p:nvPr/>
        </p:nvPicPr>
        <p:blipFill>
          <a:blip r:embed="rId4" cstate="print"/>
          <a:srcRect/>
          <a:stretch>
            <a:fillRect/>
          </a:stretch>
        </p:blipFill>
        <p:spPr bwMode="auto">
          <a:xfrm>
            <a:off x="2743200" y="1524000"/>
            <a:ext cx="1752600" cy="1371600"/>
          </a:xfrm>
          <a:prstGeom prst="rect">
            <a:avLst/>
          </a:prstGeom>
          <a:noFill/>
          <a:ln w="9525">
            <a:noFill/>
            <a:miter lim="800000"/>
            <a:headEnd/>
            <a:tailEnd/>
          </a:ln>
        </p:spPr>
      </p:pic>
      <p:pic>
        <p:nvPicPr>
          <p:cNvPr id="27674" name="Picture 10"/>
          <p:cNvPicPr>
            <a:picLocks noChangeAspect="1"/>
          </p:cNvPicPr>
          <p:nvPr/>
        </p:nvPicPr>
        <p:blipFill>
          <a:blip r:embed="rId5" cstate="print"/>
          <a:srcRect/>
          <a:stretch>
            <a:fillRect/>
          </a:stretch>
        </p:blipFill>
        <p:spPr bwMode="auto">
          <a:xfrm>
            <a:off x="609600" y="3581400"/>
            <a:ext cx="1981200" cy="1219200"/>
          </a:xfrm>
          <a:prstGeom prst="rect">
            <a:avLst/>
          </a:prstGeom>
          <a:noFill/>
          <a:ln w="9525">
            <a:noFill/>
            <a:miter lim="800000"/>
            <a:headEnd/>
            <a:tailEnd/>
          </a:ln>
        </p:spPr>
      </p:pic>
      <p:pic>
        <p:nvPicPr>
          <p:cNvPr id="27675" name="Picture 11"/>
          <p:cNvPicPr>
            <a:picLocks noChangeAspect="1"/>
          </p:cNvPicPr>
          <p:nvPr/>
        </p:nvPicPr>
        <p:blipFill>
          <a:blip r:embed="rId6" cstate="print"/>
          <a:srcRect/>
          <a:stretch>
            <a:fillRect/>
          </a:stretch>
        </p:blipFill>
        <p:spPr bwMode="auto">
          <a:xfrm>
            <a:off x="4648200" y="1828800"/>
            <a:ext cx="2057400" cy="1066800"/>
          </a:xfrm>
          <a:prstGeom prst="rect">
            <a:avLst/>
          </a:prstGeom>
          <a:noFill/>
          <a:ln w="9525">
            <a:noFill/>
            <a:miter lim="800000"/>
            <a:headEnd/>
            <a:tailEnd/>
          </a:ln>
        </p:spPr>
      </p:pic>
      <p:pic>
        <p:nvPicPr>
          <p:cNvPr id="27676" name="Picture 15"/>
          <p:cNvPicPr>
            <a:picLocks noChangeAspect="1"/>
          </p:cNvPicPr>
          <p:nvPr/>
        </p:nvPicPr>
        <p:blipFill>
          <a:blip r:embed="rId7" cstate="print"/>
          <a:srcRect/>
          <a:stretch>
            <a:fillRect/>
          </a:stretch>
        </p:blipFill>
        <p:spPr bwMode="auto">
          <a:xfrm>
            <a:off x="6858000" y="1676400"/>
            <a:ext cx="2057400" cy="1219200"/>
          </a:xfrm>
          <a:prstGeom prst="rect">
            <a:avLst/>
          </a:prstGeom>
          <a:noFill/>
          <a:ln w="9525">
            <a:noFill/>
            <a:miter lim="800000"/>
            <a:headEnd/>
            <a:tailEnd/>
          </a:ln>
        </p:spPr>
      </p:pic>
      <p:pic>
        <p:nvPicPr>
          <p:cNvPr id="27677" name="Picture 18"/>
          <p:cNvPicPr>
            <a:picLocks noChangeAspect="1"/>
          </p:cNvPicPr>
          <p:nvPr/>
        </p:nvPicPr>
        <p:blipFill>
          <a:blip r:embed="rId8" cstate="print"/>
          <a:srcRect/>
          <a:stretch>
            <a:fillRect/>
          </a:stretch>
        </p:blipFill>
        <p:spPr bwMode="auto">
          <a:xfrm>
            <a:off x="4572000" y="5486400"/>
            <a:ext cx="2286000" cy="1079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87" name="Group 39"/>
          <p:cNvGraphicFramePr>
            <a:graphicFrameLocks noGrp="1"/>
          </p:cNvGraphicFramePr>
          <p:nvPr/>
        </p:nvGraphicFramePr>
        <p:xfrm>
          <a:off x="228600" y="609600"/>
          <a:ext cx="8763000" cy="5943599"/>
        </p:xfrm>
        <a:graphic>
          <a:graphicData uri="http://schemas.openxmlformats.org/drawingml/2006/table">
            <a:tbl>
              <a:tblPr/>
              <a:tblGrid>
                <a:gridCol w="2819400"/>
                <a:gridCol w="3733800"/>
                <a:gridCol w="2209800"/>
              </a:tblGrid>
              <a:tr h="2168300">
                <a:tc>
                  <a:txBody>
                    <a:bodyPr/>
                    <a:lstStyle/>
                    <a:p>
                      <a:r>
                        <a:rPr lang="en-US" sz="1400" b="0" dirty="0" smtClean="0"/>
                        <a:t>Electrical Energy created from the movement</a:t>
                      </a:r>
                      <a:r>
                        <a:rPr lang="en-US" sz="1400" b="0" baseline="0" dirty="0" smtClean="0"/>
                        <a:t> of air _____?</a:t>
                      </a:r>
                    </a:p>
                    <a:p>
                      <a:pPr marL="285750" indent="-285750" algn="l">
                        <a:buFont typeface="Arial"/>
                        <a:buChar char="•"/>
                      </a:pPr>
                      <a:r>
                        <a:rPr lang="en-US" sz="1400" b="0" dirty="0" smtClean="0"/>
                        <a:t> </a:t>
                      </a:r>
                      <a:r>
                        <a:rPr lang="en-US" sz="1800" b="1" dirty="0" smtClean="0"/>
                        <a:t>WIND ENERGY</a:t>
                      </a:r>
                      <a:endParaRPr lang="en-US" sz="1800" b="1" dirty="0"/>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Electrical Energy created from converted light energy from the Sun?</a:t>
                      </a:r>
                    </a:p>
                    <a:p>
                      <a:pPr marL="285750" marR="0" lvl="0" indent="-285750" algn="ctr" defTabSz="914400" rtl="0" eaLnBrk="1" fontAlgn="base" latinLnBrk="0" hangingPunct="1">
                        <a:lnSpc>
                          <a:spcPct val="100000"/>
                        </a:lnSpc>
                        <a:spcBef>
                          <a:spcPct val="20000"/>
                        </a:spcBef>
                        <a:spcAft>
                          <a:spcPct val="0"/>
                        </a:spcAft>
                        <a:buClrTx/>
                        <a:buSzTx/>
                        <a:buFont typeface="Arial"/>
                        <a:buChar char="•"/>
                        <a:tabLst/>
                      </a:pPr>
                      <a:r>
                        <a:rPr kumimoji="0" lang="en-US" sz="1800" b="1" i="0" u="none" strike="noStrike" cap="none" normalizeH="0" baseline="0" dirty="0" smtClean="0">
                          <a:ln>
                            <a:noFill/>
                          </a:ln>
                          <a:solidFill>
                            <a:schemeClr val="tx1"/>
                          </a:solidFill>
                          <a:effectLst/>
                          <a:latin typeface="Arial" charset="0"/>
                        </a:rPr>
                        <a:t>SOLAR ENERGY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400" dirty="0" smtClean="0"/>
                        <a:t>A</a:t>
                      </a:r>
                      <a:r>
                        <a:rPr lang="en-US" sz="1400" baseline="0" dirty="0" smtClean="0"/>
                        <a:t> Material that allows electricity to flow freely is a __?</a:t>
                      </a:r>
                    </a:p>
                    <a:p>
                      <a:pPr marL="285750" indent="-285750" algn="ctr">
                        <a:buFont typeface="Arial"/>
                        <a:buChar char="•"/>
                      </a:pPr>
                      <a:r>
                        <a:rPr lang="en-US" sz="1800" b="1" baseline="0" dirty="0" smtClean="0"/>
                        <a:t>CONDUCTOR</a:t>
                      </a:r>
                    </a:p>
                    <a:p>
                      <a:pPr algn="ctr"/>
                      <a:r>
                        <a:rPr lang="en-US" sz="1200" dirty="0" smtClean="0"/>
                        <a:t>(EXAMPLE: METALS)</a:t>
                      </a:r>
                    </a:p>
                    <a:p>
                      <a:pPr algn="ctr"/>
                      <a:endParaRPr lang="en-US" sz="1200" dirty="0"/>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74297">
                <a:tc>
                  <a:txBody>
                    <a:bodyPr/>
                    <a:lstStyle/>
                    <a:p>
                      <a:r>
                        <a:rPr lang="en-US" sz="1800" dirty="0" smtClean="0"/>
                        <a:t>A</a:t>
                      </a:r>
                      <a:r>
                        <a:rPr lang="en-US" sz="1800" baseline="0" dirty="0" smtClean="0"/>
                        <a:t> Material that blocks the flow of electricity is a __?</a:t>
                      </a:r>
                    </a:p>
                    <a:p>
                      <a:pPr marL="342900" indent="-342900" algn="ctr">
                        <a:buFont typeface="Arial"/>
                        <a:buChar char="•"/>
                      </a:pPr>
                      <a:r>
                        <a:rPr lang="en-US" sz="2400" b="1" baseline="0" dirty="0" smtClean="0"/>
                        <a:t>Insulator</a:t>
                      </a:r>
                    </a:p>
                    <a:p>
                      <a:pPr algn="ctr"/>
                      <a:r>
                        <a:rPr lang="en-US" sz="1200" dirty="0" smtClean="0"/>
                        <a:t>(EXAMPLE: Plastics,</a:t>
                      </a:r>
                      <a:r>
                        <a:rPr lang="en-US" sz="1200" baseline="0" dirty="0" smtClean="0"/>
                        <a:t> Rubber, &amp; Glass</a:t>
                      </a:r>
                      <a:r>
                        <a:rPr lang="en-US" sz="1200" dirty="0" smtClean="0"/>
                        <a:t>)</a:t>
                      </a:r>
                    </a:p>
                    <a:p>
                      <a:endParaRPr lang="en-US" sz="1800" dirty="0"/>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endParaRPr lang="en-US" sz="1800" dirty="0"/>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dirty="0"/>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10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What is a resistor? </a:t>
                      </a:r>
                      <a:endParaRPr kumimoji="0" lang="en-US" sz="16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A material that stops or reduces the flow of electricity and transforms it into a new type of energy.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(Example: A light bulb / A Radio)</a:t>
                      </a:r>
                    </a:p>
                    <a:p>
                      <a:endParaRPr lang="en-US" sz="1800" dirty="0"/>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Will a open circuit work?</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NO. Because the circuit needs to be closed in order for electricity to flow through</a:t>
                      </a:r>
                    </a:p>
                    <a:p>
                      <a:endParaRPr lang="en-US" sz="1800" dirty="0"/>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400" dirty="0" smtClean="0"/>
                        <a:t>Sources of Electrical Energy:</a:t>
                      </a:r>
                    </a:p>
                    <a:p>
                      <a:pPr marL="285750" indent="-285750">
                        <a:buFont typeface="Arial"/>
                        <a:buChar char="•"/>
                      </a:pPr>
                      <a:r>
                        <a:rPr lang="en-US" sz="1800" dirty="0" smtClean="0"/>
                        <a:t>Batteries </a:t>
                      </a:r>
                      <a:r>
                        <a:rPr lang="en-US" sz="1000" dirty="0" smtClean="0"/>
                        <a:t>(stored electricity)</a:t>
                      </a:r>
                    </a:p>
                    <a:p>
                      <a:pPr marL="285750" indent="-285750">
                        <a:buFont typeface="Arial"/>
                        <a:buChar char="•"/>
                      </a:pPr>
                      <a:r>
                        <a:rPr lang="en-US" sz="1600" dirty="0" smtClean="0"/>
                        <a:t>Electrical Outlet </a:t>
                      </a:r>
                    </a:p>
                    <a:p>
                      <a:endParaRPr lang="en-US" sz="1800" dirty="0"/>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9715" name="Footer Placeholder 3"/>
          <p:cNvSpPr>
            <a:spLocks noGrp="1"/>
          </p:cNvSpPr>
          <p:nvPr>
            <p:ph type="ftr" sz="quarter" idx="11"/>
          </p:nvPr>
        </p:nvSpPr>
        <p:spPr>
          <a:xfrm>
            <a:off x="0" y="6629400"/>
            <a:ext cx="9144000" cy="228600"/>
          </a:xfrm>
          <a:noFill/>
        </p:spPr>
        <p:txBody>
          <a:bodyPr/>
          <a:lstStyle/>
          <a:p>
            <a:r>
              <a:rPr lang="en-US" sz="900">
                <a:latin typeface="Arial" pitchFamily="34" charset="0"/>
                <a:ea typeface="ＭＳ Ｐゴシック" pitchFamily="34" charset="-128"/>
              </a:rPr>
              <a:t>Created by Tiffany Kinchens for MDCPS school-wide use only. For request please email tlkinchens@dadeschools.net</a:t>
            </a:r>
          </a:p>
        </p:txBody>
      </p:sp>
      <p:sp>
        <p:nvSpPr>
          <p:cNvPr id="15" name="Rectangle 14"/>
          <p:cNvSpPr/>
          <p:nvPr/>
        </p:nvSpPr>
        <p:spPr>
          <a:xfrm>
            <a:off x="304800" y="0"/>
            <a:ext cx="8507858" cy="584776"/>
          </a:xfrm>
          <a:prstGeom prst="rect">
            <a:avLst/>
          </a:prstGeom>
          <a:noFill/>
        </p:spPr>
        <p:txBody>
          <a:bodyPr wrap="none">
            <a:spAutoFit/>
          </a:bodyPr>
          <a:lstStyle/>
          <a:p>
            <a:pPr algn="ctr">
              <a:defRPr/>
            </a:pP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ＭＳ Ｐゴシック" charset="0"/>
              </a:rPr>
              <a:t>Forms of Energy / Energy Transformations</a:t>
            </a:r>
          </a:p>
        </p:txBody>
      </p:sp>
      <p:pic>
        <p:nvPicPr>
          <p:cNvPr id="29717" name="Picture 1"/>
          <p:cNvPicPr>
            <a:picLocks noChangeAspect="1"/>
          </p:cNvPicPr>
          <p:nvPr/>
        </p:nvPicPr>
        <p:blipFill>
          <a:blip r:embed="rId3" cstate="print"/>
          <a:srcRect/>
          <a:stretch>
            <a:fillRect/>
          </a:stretch>
        </p:blipFill>
        <p:spPr bwMode="auto">
          <a:xfrm>
            <a:off x="381000" y="1371600"/>
            <a:ext cx="2362200" cy="1371600"/>
          </a:xfrm>
          <a:prstGeom prst="rect">
            <a:avLst/>
          </a:prstGeom>
          <a:noFill/>
          <a:ln w="9525">
            <a:noFill/>
            <a:miter lim="800000"/>
            <a:headEnd/>
            <a:tailEnd/>
          </a:ln>
        </p:spPr>
      </p:pic>
      <p:pic>
        <p:nvPicPr>
          <p:cNvPr id="29718" name="Picture 2"/>
          <p:cNvPicPr>
            <a:picLocks noChangeAspect="1"/>
          </p:cNvPicPr>
          <p:nvPr/>
        </p:nvPicPr>
        <p:blipFill>
          <a:blip r:embed="rId4" cstate="print"/>
          <a:srcRect/>
          <a:stretch>
            <a:fillRect/>
          </a:stretch>
        </p:blipFill>
        <p:spPr bwMode="auto">
          <a:xfrm>
            <a:off x="3200400" y="1447800"/>
            <a:ext cx="3429000" cy="1295400"/>
          </a:xfrm>
          <a:prstGeom prst="rect">
            <a:avLst/>
          </a:prstGeom>
          <a:noFill/>
          <a:ln w="9525">
            <a:noFill/>
            <a:miter lim="800000"/>
            <a:headEnd/>
            <a:tailEnd/>
          </a:ln>
        </p:spPr>
      </p:pic>
      <p:pic>
        <p:nvPicPr>
          <p:cNvPr id="29719" name="Picture 3"/>
          <p:cNvPicPr>
            <a:picLocks noChangeAspect="1"/>
          </p:cNvPicPr>
          <p:nvPr/>
        </p:nvPicPr>
        <p:blipFill>
          <a:blip r:embed="rId5" cstate="print"/>
          <a:srcRect/>
          <a:stretch>
            <a:fillRect/>
          </a:stretch>
        </p:blipFill>
        <p:spPr bwMode="auto">
          <a:xfrm>
            <a:off x="6781800" y="1752600"/>
            <a:ext cx="1143000" cy="914400"/>
          </a:xfrm>
          <a:prstGeom prst="rect">
            <a:avLst/>
          </a:prstGeom>
          <a:noFill/>
          <a:ln w="9525">
            <a:noFill/>
            <a:miter lim="800000"/>
            <a:headEnd/>
            <a:tailEnd/>
          </a:ln>
        </p:spPr>
      </p:pic>
      <p:pic>
        <p:nvPicPr>
          <p:cNvPr id="29720" name="Picture 5"/>
          <p:cNvPicPr>
            <a:picLocks noChangeAspect="1"/>
          </p:cNvPicPr>
          <p:nvPr/>
        </p:nvPicPr>
        <p:blipFill>
          <a:blip r:embed="rId6" cstate="print"/>
          <a:srcRect/>
          <a:stretch>
            <a:fillRect/>
          </a:stretch>
        </p:blipFill>
        <p:spPr bwMode="auto">
          <a:xfrm>
            <a:off x="8077200" y="1828800"/>
            <a:ext cx="838200" cy="685800"/>
          </a:xfrm>
          <a:prstGeom prst="rect">
            <a:avLst/>
          </a:prstGeom>
          <a:noFill/>
          <a:ln w="9525">
            <a:noFill/>
            <a:miter lim="800000"/>
            <a:headEnd/>
            <a:tailEnd/>
          </a:ln>
        </p:spPr>
      </p:pic>
      <p:pic>
        <p:nvPicPr>
          <p:cNvPr id="29721" name="Picture 6"/>
          <p:cNvPicPr>
            <a:picLocks noChangeAspect="1"/>
          </p:cNvPicPr>
          <p:nvPr/>
        </p:nvPicPr>
        <p:blipFill>
          <a:blip r:embed="rId7" cstate="print"/>
          <a:srcRect/>
          <a:stretch>
            <a:fillRect/>
          </a:stretch>
        </p:blipFill>
        <p:spPr bwMode="auto">
          <a:xfrm>
            <a:off x="3048000" y="2819400"/>
            <a:ext cx="5867400" cy="1828800"/>
          </a:xfrm>
          <a:prstGeom prst="rect">
            <a:avLst/>
          </a:prstGeom>
          <a:noFill/>
          <a:ln w="9525">
            <a:noFill/>
            <a:miter lim="800000"/>
            <a:headEnd/>
            <a:tailEnd/>
          </a:ln>
        </p:spPr>
      </p:pic>
      <p:pic>
        <p:nvPicPr>
          <p:cNvPr id="29722" name="Picture 16"/>
          <p:cNvPicPr>
            <a:picLocks noChangeAspect="1"/>
          </p:cNvPicPr>
          <p:nvPr/>
        </p:nvPicPr>
        <p:blipFill>
          <a:blip r:embed="rId8" cstate="print"/>
          <a:srcRect/>
          <a:stretch>
            <a:fillRect/>
          </a:stretch>
        </p:blipFill>
        <p:spPr bwMode="auto">
          <a:xfrm>
            <a:off x="228600" y="5715000"/>
            <a:ext cx="381000" cy="762000"/>
          </a:xfrm>
          <a:prstGeom prst="rect">
            <a:avLst/>
          </a:prstGeom>
          <a:noFill/>
          <a:ln w="9525">
            <a:noFill/>
            <a:miter lim="800000"/>
            <a:headEnd/>
            <a:tailEnd/>
          </a:ln>
        </p:spPr>
      </p:pic>
      <p:pic>
        <p:nvPicPr>
          <p:cNvPr id="29723" name="Picture 7"/>
          <p:cNvPicPr>
            <a:picLocks noChangeAspect="1"/>
          </p:cNvPicPr>
          <p:nvPr/>
        </p:nvPicPr>
        <p:blipFill>
          <a:blip r:embed="rId9" cstate="print"/>
          <a:srcRect/>
          <a:stretch>
            <a:fillRect/>
          </a:stretch>
        </p:blipFill>
        <p:spPr bwMode="auto">
          <a:xfrm>
            <a:off x="2362200" y="5867400"/>
            <a:ext cx="647700" cy="585788"/>
          </a:xfrm>
          <a:prstGeom prst="rect">
            <a:avLst/>
          </a:prstGeom>
          <a:noFill/>
          <a:ln w="9525">
            <a:noFill/>
            <a:miter lim="800000"/>
            <a:headEnd/>
            <a:tailEnd/>
          </a:ln>
        </p:spPr>
      </p:pic>
      <p:pic>
        <p:nvPicPr>
          <p:cNvPr id="29724" name="Picture 8"/>
          <p:cNvPicPr>
            <a:picLocks noChangeAspect="1"/>
          </p:cNvPicPr>
          <p:nvPr/>
        </p:nvPicPr>
        <p:blipFill>
          <a:blip r:embed="rId10" cstate="print"/>
          <a:srcRect/>
          <a:stretch>
            <a:fillRect/>
          </a:stretch>
        </p:blipFill>
        <p:spPr bwMode="auto">
          <a:xfrm>
            <a:off x="6831013" y="5791200"/>
            <a:ext cx="484187" cy="762000"/>
          </a:xfrm>
          <a:prstGeom prst="rect">
            <a:avLst/>
          </a:prstGeom>
          <a:noFill/>
          <a:ln w="9525">
            <a:noFill/>
            <a:miter lim="800000"/>
            <a:headEnd/>
            <a:tailEnd/>
          </a:ln>
        </p:spPr>
      </p:pic>
      <p:pic>
        <p:nvPicPr>
          <p:cNvPr id="29725" name="Picture 12"/>
          <p:cNvPicPr>
            <a:picLocks noChangeAspect="1"/>
          </p:cNvPicPr>
          <p:nvPr/>
        </p:nvPicPr>
        <p:blipFill>
          <a:blip r:embed="rId11" cstate="print"/>
          <a:srcRect/>
          <a:stretch>
            <a:fillRect/>
          </a:stretch>
        </p:blipFill>
        <p:spPr bwMode="auto">
          <a:xfrm>
            <a:off x="7924800" y="5791200"/>
            <a:ext cx="533400"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87" name="Group 39"/>
          <p:cNvGraphicFramePr>
            <a:graphicFrameLocks noGrp="1"/>
          </p:cNvGraphicFramePr>
          <p:nvPr/>
        </p:nvGraphicFramePr>
        <p:xfrm>
          <a:off x="228600" y="533400"/>
          <a:ext cx="8763000" cy="6049963"/>
        </p:xfrm>
        <a:graphic>
          <a:graphicData uri="http://schemas.openxmlformats.org/drawingml/2006/table">
            <a:tbl>
              <a:tblPr/>
              <a:tblGrid>
                <a:gridCol w="1800225"/>
                <a:gridCol w="1611313"/>
                <a:gridCol w="1595437"/>
                <a:gridCol w="1851025"/>
                <a:gridCol w="1905000"/>
              </a:tblGrid>
              <a:tr h="2314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ＭＳ Ｐゴシック" pitchFamily="34" charset="-128"/>
                        </a:rPr>
                        <a:t>What is Newton's 1</a:t>
                      </a:r>
                      <a:r>
                        <a:rPr kumimoji="0" lang="en-US" sz="1200" b="0" i="0" u="none" strike="noStrike" cap="none" normalizeH="0" baseline="30000" smtClean="0">
                          <a:ln>
                            <a:noFill/>
                          </a:ln>
                          <a:solidFill>
                            <a:schemeClr val="tx1"/>
                          </a:solidFill>
                          <a:effectLst/>
                          <a:latin typeface="Arial" pitchFamily="34" charset="0"/>
                          <a:ea typeface="ＭＳ Ｐゴシック" pitchFamily="34" charset="-128"/>
                        </a:rPr>
                        <a:t>st</a:t>
                      </a:r>
                      <a:r>
                        <a:rPr kumimoji="0" lang="en-US" sz="1200" b="0" i="0" u="none" strike="noStrike" cap="none" normalizeH="0" baseline="0" smtClean="0">
                          <a:ln>
                            <a:noFill/>
                          </a:ln>
                          <a:solidFill>
                            <a:schemeClr val="tx1"/>
                          </a:solidFill>
                          <a:effectLst/>
                          <a:latin typeface="Arial" pitchFamily="34" charset="0"/>
                          <a:ea typeface="ＭＳ Ｐゴシック" pitchFamily="34" charset="-128"/>
                        </a:rPr>
                        <a:t> law of Motion?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tx1"/>
                          </a:solidFill>
                          <a:effectLst/>
                          <a:latin typeface="Arial" pitchFamily="34" charset="0"/>
                          <a:ea typeface="ＭＳ Ｐゴシック" pitchFamily="34" charset="-128"/>
                        </a:rPr>
                        <a:t>An object at rest will remain at rest until an outside force acts upon it. An object in motion will remain in motion until an outside for acts upon it.</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ＭＳ Ｐゴシック" pitchFamily="34" charset="-128"/>
                        </a:rPr>
                        <a:t>What is Newton</a:t>
                      </a:r>
                      <a:r>
                        <a:rPr kumimoji="0" lang="ja-JP" altLang="en-US" sz="1200" b="0" i="0" u="none" strike="noStrike" cap="none" normalizeH="0" baseline="0" smtClean="0">
                          <a:ln>
                            <a:noFill/>
                          </a:ln>
                          <a:solidFill>
                            <a:schemeClr val="tx1"/>
                          </a:solidFill>
                          <a:effectLst/>
                          <a:latin typeface="Arial" pitchFamily="34" charset="0"/>
                          <a:ea typeface="ＭＳ Ｐゴシック" pitchFamily="34" charset="-128"/>
                        </a:rPr>
                        <a:t>’</a:t>
                      </a:r>
                      <a:r>
                        <a:rPr kumimoji="0" lang="en-US" altLang="ja-JP" sz="1200" b="0" i="0" u="none" strike="noStrike" cap="none" normalizeH="0" baseline="0" smtClean="0">
                          <a:ln>
                            <a:noFill/>
                          </a:ln>
                          <a:solidFill>
                            <a:schemeClr val="tx1"/>
                          </a:solidFill>
                          <a:effectLst/>
                          <a:latin typeface="Arial" pitchFamily="34" charset="0"/>
                          <a:ea typeface="ＭＳ Ｐゴシック" pitchFamily="34" charset="-128"/>
                        </a:rPr>
                        <a:t>s 2</a:t>
                      </a:r>
                      <a:r>
                        <a:rPr kumimoji="0" lang="en-US" altLang="ja-JP" sz="1200" b="0" i="0" u="none" strike="noStrike" cap="none" normalizeH="0" baseline="30000" smtClean="0">
                          <a:ln>
                            <a:noFill/>
                          </a:ln>
                          <a:solidFill>
                            <a:schemeClr val="tx1"/>
                          </a:solidFill>
                          <a:effectLst/>
                          <a:latin typeface="Arial" pitchFamily="34" charset="0"/>
                          <a:ea typeface="ＭＳ Ｐゴシック" pitchFamily="34" charset="-128"/>
                        </a:rPr>
                        <a:t>nd</a:t>
                      </a:r>
                      <a:r>
                        <a:rPr kumimoji="0" lang="en-US" altLang="ja-JP" sz="1200" b="0" i="0" u="none" strike="noStrike" cap="none" normalizeH="0" baseline="0" smtClean="0">
                          <a:ln>
                            <a:noFill/>
                          </a:ln>
                          <a:solidFill>
                            <a:schemeClr val="tx1"/>
                          </a:solidFill>
                          <a:effectLst/>
                          <a:latin typeface="Arial" pitchFamily="34" charset="0"/>
                          <a:ea typeface="ＭＳ Ｐゴシック" pitchFamily="34" charset="-128"/>
                        </a:rPr>
                        <a:t> law of Motion?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ＭＳ Ｐゴシック" pitchFamily="34" charset="-128"/>
                        </a:rPr>
                        <a:t>An object</a:t>
                      </a:r>
                      <a:r>
                        <a:rPr kumimoji="0" lang="ja-JP" altLang="en-US" sz="1400" b="1" i="0" u="none" strike="noStrike" cap="none" normalizeH="0" baseline="0" smtClean="0">
                          <a:ln>
                            <a:noFill/>
                          </a:ln>
                          <a:solidFill>
                            <a:schemeClr val="tx1"/>
                          </a:solidFill>
                          <a:effectLst/>
                          <a:latin typeface="Arial" pitchFamily="34" charset="0"/>
                          <a:ea typeface="ＭＳ Ｐゴシック" pitchFamily="34" charset="-128"/>
                        </a:rPr>
                        <a:t>’</a:t>
                      </a:r>
                      <a:r>
                        <a:rPr kumimoji="0" lang="en-US" altLang="ja-JP" sz="1400" b="1" i="0" u="none" strike="noStrike" cap="none" normalizeH="0" baseline="0" smtClean="0">
                          <a:ln>
                            <a:noFill/>
                          </a:ln>
                          <a:solidFill>
                            <a:schemeClr val="tx1"/>
                          </a:solidFill>
                          <a:effectLst/>
                          <a:latin typeface="Arial" pitchFamily="34" charset="0"/>
                          <a:ea typeface="ＭＳ Ｐゴシック" pitchFamily="34" charset="-128"/>
                        </a:rPr>
                        <a:t>s acceleration depends on the size, shape, and direction of the force acting upon it</a:t>
                      </a:r>
                      <a:endParaRPr kumimoji="0" lang="en-US" sz="1400" b="1" i="0" u="none" strike="noStrike" cap="none" normalizeH="0" baseline="0" smtClean="0">
                        <a:ln>
                          <a:noFill/>
                        </a:ln>
                        <a:solidFill>
                          <a:schemeClr val="tx1"/>
                        </a:solidFill>
                        <a:effectLst/>
                        <a:latin typeface="Arial" pitchFamily="34" charset="0"/>
                        <a:ea typeface="ＭＳ Ｐゴシック" pitchFamily="34" charset="-128"/>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ＭＳ Ｐゴシック" pitchFamily="34" charset="-128"/>
                        </a:rPr>
                        <a:t>What is Newton</a:t>
                      </a:r>
                      <a:r>
                        <a:rPr kumimoji="0" lang="ja-JP" altLang="en-US" sz="1200" b="0" i="0" u="none" strike="noStrike" cap="none" normalizeH="0" baseline="0" smtClean="0">
                          <a:ln>
                            <a:noFill/>
                          </a:ln>
                          <a:solidFill>
                            <a:schemeClr val="tx1"/>
                          </a:solidFill>
                          <a:effectLst/>
                          <a:latin typeface="Arial" pitchFamily="34" charset="0"/>
                          <a:ea typeface="ＭＳ Ｐゴシック" pitchFamily="34" charset="-128"/>
                        </a:rPr>
                        <a:t>’</a:t>
                      </a:r>
                      <a:r>
                        <a:rPr kumimoji="0" lang="en-US" altLang="ja-JP" sz="1200" b="0" i="0" u="none" strike="noStrike" cap="none" normalizeH="0" baseline="0" smtClean="0">
                          <a:ln>
                            <a:noFill/>
                          </a:ln>
                          <a:solidFill>
                            <a:schemeClr val="tx1"/>
                          </a:solidFill>
                          <a:effectLst/>
                          <a:latin typeface="Arial" pitchFamily="34" charset="0"/>
                          <a:ea typeface="ＭＳ Ｐゴシック" pitchFamily="34" charset="-128"/>
                        </a:rPr>
                        <a:t>s 3rd law of Motion?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ＭＳ Ｐゴシック" pitchFamily="34" charset="-128"/>
                        </a:rPr>
                        <a:t>An object</a:t>
                      </a:r>
                      <a:r>
                        <a:rPr kumimoji="0" lang="ja-JP" altLang="en-US" sz="1600" b="1" i="0" u="none" strike="noStrike" cap="none" normalizeH="0" baseline="0" smtClean="0">
                          <a:ln>
                            <a:noFill/>
                          </a:ln>
                          <a:solidFill>
                            <a:schemeClr val="tx1"/>
                          </a:solidFill>
                          <a:effectLst/>
                          <a:latin typeface="Arial" pitchFamily="34" charset="0"/>
                          <a:ea typeface="ＭＳ Ｐゴシック" pitchFamily="34" charset="-128"/>
                        </a:rPr>
                        <a:t>’</a:t>
                      </a:r>
                      <a:r>
                        <a:rPr kumimoji="0" lang="en-US" altLang="ja-JP" sz="1600" b="1" i="0" u="none" strike="noStrike" cap="none" normalizeH="0" baseline="0" smtClean="0">
                          <a:ln>
                            <a:noFill/>
                          </a:ln>
                          <a:solidFill>
                            <a:schemeClr val="tx1"/>
                          </a:solidFill>
                          <a:effectLst/>
                          <a:latin typeface="Arial" pitchFamily="34" charset="0"/>
                          <a:ea typeface="ＭＳ Ｐゴシック" pitchFamily="34" charset="-128"/>
                        </a:rPr>
                        <a:t>s For every action there is an equal and opposite reaction.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ＭＳ Ｐゴシック" pitchFamily="34" charset="-128"/>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A FORCE is ___?</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1" i="0" u="none" strike="noStrike" cap="none" normalizeH="0" baseline="0" smtClean="0">
                          <a:ln>
                            <a:noFill/>
                          </a:ln>
                          <a:solidFill>
                            <a:schemeClr val="tx1"/>
                          </a:solidFill>
                          <a:effectLst/>
                          <a:latin typeface="Arial" pitchFamily="34" charset="0"/>
                          <a:ea typeface="ＭＳ Ｐゴシック" pitchFamily="34" charset="-128"/>
                        </a:rPr>
                        <a:t>A PUSH OR PULL ON AN OBJECT</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What are the 3 forces found here on Earth?</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800" b="1" i="0" u="none" strike="noStrike" cap="none" normalizeH="0" baseline="0" smtClean="0">
                          <a:ln>
                            <a:noFill/>
                          </a:ln>
                          <a:solidFill>
                            <a:schemeClr val="tx1"/>
                          </a:solidFill>
                          <a:effectLst/>
                          <a:latin typeface="Arial" pitchFamily="34" charset="0"/>
                          <a:ea typeface="ＭＳ Ｐゴシック" pitchFamily="34" charset="-128"/>
                        </a:rPr>
                        <a:t>GRAVITY</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800" b="1" i="0" u="none" strike="noStrike" cap="none" normalizeH="0" baseline="0" smtClean="0">
                          <a:ln>
                            <a:noFill/>
                          </a:ln>
                          <a:solidFill>
                            <a:schemeClr val="tx1"/>
                          </a:solidFill>
                          <a:effectLst/>
                          <a:latin typeface="Arial" pitchFamily="34" charset="0"/>
                          <a:ea typeface="ＭＳ Ｐゴシック" pitchFamily="34" charset="-128"/>
                        </a:rPr>
                        <a:t>FRICTION</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800" b="1" i="0" u="none" strike="noStrike" cap="none" normalizeH="0" baseline="0" smtClean="0">
                          <a:ln>
                            <a:noFill/>
                          </a:ln>
                          <a:solidFill>
                            <a:schemeClr val="tx1"/>
                          </a:solidFill>
                          <a:effectLst/>
                          <a:latin typeface="Arial" pitchFamily="34" charset="0"/>
                          <a:ea typeface="ＭＳ Ｐゴシック" pitchFamily="34" charset="-128"/>
                        </a:rPr>
                        <a:t>MAGNETISM</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002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rPr>
                        <a:t>The tendency to resist a change in motion or keep objects moving in a straight line is __?</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800" b="1" i="0" u="none" strike="noStrike" cap="none" normalizeH="0" baseline="0" smtClean="0">
                          <a:ln>
                            <a:noFill/>
                          </a:ln>
                          <a:solidFill>
                            <a:schemeClr val="tx1"/>
                          </a:solidFill>
                          <a:effectLst/>
                          <a:latin typeface="Arial" pitchFamily="34" charset="0"/>
                          <a:ea typeface="ＭＳ Ｐゴシック" pitchFamily="34" charset="-128"/>
                        </a:rPr>
                        <a:t>INERTIA</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ea typeface="ＭＳ Ｐゴシック" pitchFamily="34" charset="-128"/>
                        </a:rPr>
                        <a:t>The force that attracts is __?</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n-US" sz="800" b="1"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1" i="0" u="none" strike="noStrike" cap="none" normalizeH="0" baseline="0" smtClean="0">
                          <a:ln>
                            <a:noFill/>
                          </a:ln>
                          <a:solidFill>
                            <a:schemeClr val="tx1"/>
                          </a:solidFill>
                          <a:effectLst/>
                          <a:latin typeface="Arial" pitchFamily="34" charset="0"/>
                          <a:ea typeface="ＭＳ Ｐゴシック" pitchFamily="34" charset="-128"/>
                        </a:rPr>
                        <a:t>MAGNETISM</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ea typeface="ＭＳ Ｐゴシック" pitchFamily="34" charset="-128"/>
                        </a:rPr>
                        <a:t>The force that holds planets and stars together, keeps the planets in orbit around the sun, makes things that go up come down again, and gives us the tides?</a:t>
                      </a:r>
                    </a:p>
                    <a:p>
                      <a:pPr marL="0" marR="0" lvl="0" indent="0" algn="ctr" defTabSz="914400" rtl="0" eaLnBrk="1" fontAlgn="base" latinLnBrk="0" hangingPunct="1">
                        <a:lnSpc>
                          <a:spcPct val="100000"/>
                        </a:lnSpc>
                        <a:spcBef>
                          <a:spcPct val="0"/>
                        </a:spcBef>
                        <a:spcAft>
                          <a:spcPct val="0"/>
                        </a:spcAft>
                        <a:buClrTx/>
                        <a:buSzTx/>
                        <a:buFont typeface="Arial" pitchFamily="34" charset="0"/>
                        <a:buChar char="•"/>
                        <a:tabLst/>
                      </a:pPr>
                      <a:r>
                        <a:rPr kumimoji="0" lang="en-US" sz="2400" b="1" i="0" u="none" strike="noStrike" cap="none" normalizeH="0" baseline="0" smtClean="0">
                          <a:ln>
                            <a:noFill/>
                          </a:ln>
                          <a:solidFill>
                            <a:schemeClr val="tx1"/>
                          </a:solidFill>
                          <a:effectLst/>
                          <a:latin typeface="Arial" pitchFamily="34" charset="0"/>
                          <a:ea typeface="ＭＳ Ｐゴシック" pitchFamily="34" charset="-128"/>
                        </a:rPr>
                        <a:t>GRAVITY</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1735138">
                <a:tc gridSpan="5">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ＭＳ Ｐゴシック" pitchFamily="34" charset="-128"/>
                      </a:endParaRP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31765" name="Footer Placeholder 3"/>
          <p:cNvSpPr>
            <a:spLocks noGrp="1"/>
          </p:cNvSpPr>
          <p:nvPr>
            <p:ph type="ftr" sz="quarter" idx="11"/>
          </p:nvPr>
        </p:nvSpPr>
        <p:spPr>
          <a:xfrm>
            <a:off x="0" y="6629400"/>
            <a:ext cx="9144000" cy="228600"/>
          </a:xfrm>
          <a:noFill/>
        </p:spPr>
        <p:txBody>
          <a:bodyPr/>
          <a:lstStyle/>
          <a:p>
            <a:r>
              <a:rPr lang="en-US" sz="900">
                <a:latin typeface="Arial" pitchFamily="34" charset="0"/>
                <a:ea typeface="ＭＳ Ｐゴシック" pitchFamily="34" charset="-128"/>
              </a:rPr>
              <a:t>Created by Tiffany Kinchens for MDCPS school-wide use only. For request please email tlkinchens@dadeschools.net</a:t>
            </a:r>
          </a:p>
        </p:txBody>
      </p:sp>
      <p:sp>
        <p:nvSpPr>
          <p:cNvPr id="15" name="Rectangle 14"/>
          <p:cNvSpPr/>
          <p:nvPr/>
        </p:nvSpPr>
        <p:spPr>
          <a:xfrm>
            <a:off x="337661" y="0"/>
            <a:ext cx="8806339" cy="584776"/>
          </a:xfrm>
          <a:prstGeom prst="rect">
            <a:avLst/>
          </a:prstGeom>
          <a:noFill/>
        </p:spPr>
        <p:txBody>
          <a:bodyPr>
            <a:spAutoFit/>
          </a:bodyPr>
          <a:lstStyle/>
          <a:p>
            <a:pPr algn="ctr">
              <a:defRPr/>
            </a:pP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mn-ea"/>
              </a:rPr>
              <a:t>Motion of Objects</a:t>
            </a:r>
          </a:p>
        </p:txBody>
      </p:sp>
      <p:pic>
        <p:nvPicPr>
          <p:cNvPr id="31767" name="Picture 9"/>
          <p:cNvPicPr>
            <a:picLocks noChangeAspect="1"/>
          </p:cNvPicPr>
          <p:nvPr/>
        </p:nvPicPr>
        <p:blipFill>
          <a:blip r:embed="rId3" cstate="print"/>
          <a:srcRect/>
          <a:stretch>
            <a:fillRect/>
          </a:stretch>
        </p:blipFill>
        <p:spPr bwMode="auto">
          <a:xfrm>
            <a:off x="5257800" y="1676400"/>
            <a:ext cx="1752600" cy="1143000"/>
          </a:xfrm>
          <a:prstGeom prst="rect">
            <a:avLst/>
          </a:prstGeom>
          <a:noFill/>
          <a:ln w="9525">
            <a:noFill/>
            <a:miter lim="800000"/>
            <a:headEnd/>
            <a:tailEnd/>
          </a:ln>
        </p:spPr>
      </p:pic>
      <p:pic>
        <p:nvPicPr>
          <p:cNvPr id="31768" name="Picture 13"/>
          <p:cNvPicPr>
            <a:picLocks noChangeAspect="1"/>
          </p:cNvPicPr>
          <p:nvPr/>
        </p:nvPicPr>
        <p:blipFill>
          <a:blip r:embed="rId4" cstate="print"/>
          <a:srcRect/>
          <a:stretch>
            <a:fillRect/>
          </a:stretch>
        </p:blipFill>
        <p:spPr bwMode="auto">
          <a:xfrm>
            <a:off x="304800" y="4876800"/>
            <a:ext cx="8610600" cy="1600200"/>
          </a:xfrm>
          <a:prstGeom prst="rect">
            <a:avLst/>
          </a:prstGeom>
          <a:noFill/>
          <a:ln w="9525">
            <a:noFill/>
            <a:miter lim="800000"/>
            <a:headEnd/>
            <a:tailEnd/>
          </a:ln>
        </p:spPr>
      </p:pic>
      <p:pic>
        <p:nvPicPr>
          <p:cNvPr id="31769" name="Picture 15"/>
          <p:cNvPicPr>
            <a:picLocks noChangeAspect="1"/>
          </p:cNvPicPr>
          <p:nvPr/>
        </p:nvPicPr>
        <p:blipFill>
          <a:blip r:embed="rId5" cstate="print"/>
          <a:srcRect/>
          <a:stretch>
            <a:fillRect/>
          </a:stretch>
        </p:blipFill>
        <p:spPr bwMode="auto">
          <a:xfrm>
            <a:off x="2146300" y="3886200"/>
            <a:ext cx="1166813"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87" name="Group 39"/>
          <p:cNvGraphicFramePr>
            <a:graphicFrameLocks noGrp="1"/>
          </p:cNvGraphicFramePr>
          <p:nvPr/>
        </p:nvGraphicFramePr>
        <p:xfrm>
          <a:off x="457200" y="609600"/>
          <a:ext cx="8534400" cy="5943600"/>
        </p:xfrm>
        <a:graphic>
          <a:graphicData uri="http://schemas.openxmlformats.org/drawingml/2006/table">
            <a:tbl>
              <a:tblPr/>
              <a:tblGrid>
                <a:gridCol w="8534400"/>
              </a:tblGrid>
              <a:tr h="1849297">
                <a:tc>
                  <a:txBody>
                    <a:bodyPr/>
                    <a:lstStyle/>
                    <a:p>
                      <a:r>
                        <a:rPr lang="en-US" dirty="0" smtClean="0"/>
                        <a:t>What force stops or slows down the motion of objects that rub together __?</a:t>
                      </a:r>
                      <a:endParaRPr lang="en-US" b="1" dirty="0" smtClean="0"/>
                    </a:p>
                    <a:p>
                      <a:pPr marL="285750" indent="-285750" algn="ctr">
                        <a:buFont typeface="Arial"/>
                        <a:buChar char="•"/>
                      </a:pPr>
                      <a:r>
                        <a:rPr lang="en-US" b="1" dirty="0" smtClean="0"/>
                        <a:t>FRICTION</a:t>
                      </a:r>
                      <a:endParaRPr lang="en-US" b="1" dirty="0"/>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11058">
                <a:tc>
                  <a:txBody>
                    <a:bodyPr/>
                    <a:lstStyle/>
                    <a:p>
                      <a:r>
                        <a:rPr lang="en-US" sz="1400" dirty="0" smtClean="0"/>
                        <a:t>If</a:t>
                      </a:r>
                      <a:r>
                        <a:rPr lang="en-US" sz="1400" baseline="0" dirty="0" smtClean="0"/>
                        <a:t> the amount of force placed on an object is EQUAL then the forces are considered a : </a:t>
                      </a:r>
                      <a:r>
                        <a:rPr lang="en-US" sz="1600" b="1" u="sng" dirty="0" smtClean="0"/>
                        <a:t>BALANCED FORCE</a:t>
                      </a: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832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If</a:t>
                      </a:r>
                      <a:r>
                        <a:rPr lang="en-US" sz="1800" baseline="0" dirty="0" smtClean="0"/>
                        <a:t> the amount of force placed on an object is not the same then the forces are considered a : </a:t>
                      </a:r>
                      <a:r>
                        <a:rPr lang="en-US" sz="1800" b="1" baseline="0" dirty="0" smtClean="0"/>
                        <a:t>UN</a:t>
                      </a:r>
                      <a:r>
                        <a:rPr lang="en-US" sz="1800" b="1" u="sng" dirty="0" smtClean="0"/>
                        <a:t>BALANCED FORCE</a:t>
                      </a:r>
                    </a:p>
                    <a:p>
                      <a:endParaRPr lang="en-US" dirty="0"/>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3803" name="Footer Placeholder 3"/>
          <p:cNvSpPr>
            <a:spLocks noGrp="1"/>
          </p:cNvSpPr>
          <p:nvPr>
            <p:ph type="ftr" sz="quarter" idx="11"/>
          </p:nvPr>
        </p:nvSpPr>
        <p:spPr>
          <a:xfrm>
            <a:off x="0" y="6629400"/>
            <a:ext cx="9144000" cy="228600"/>
          </a:xfrm>
          <a:noFill/>
        </p:spPr>
        <p:txBody>
          <a:bodyPr/>
          <a:lstStyle/>
          <a:p>
            <a:r>
              <a:rPr lang="en-US" sz="900">
                <a:latin typeface="Arial" pitchFamily="34" charset="0"/>
                <a:ea typeface="ＭＳ Ｐゴシック" pitchFamily="34" charset="-128"/>
              </a:rPr>
              <a:t>Created by Tiffany Kinchens for MDCPS school-wide use only. For request please email tlkinchens@dadeschools.net</a:t>
            </a:r>
          </a:p>
        </p:txBody>
      </p:sp>
      <p:sp>
        <p:nvSpPr>
          <p:cNvPr id="15" name="Rectangle 14"/>
          <p:cNvSpPr/>
          <p:nvPr/>
        </p:nvSpPr>
        <p:spPr>
          <a:xfrm>
            <a:off x="337661" y="0"/>
            <a:ext cx="8806339" cy="584776"/>
          </a:xfrm>
          <a:prstGeom prst="rect">
            <a:avLst/>
          </a:prstGeom>
          <a:noFill/>
        </p:spPr>
        <p:txBody>
          <a:bodyPr>
            <a:spAutoFit/>
          </a:bodyPr>
          <a:lstStyle/>
          <a:p>
            <a:pPr algn="ctr">
              <a:defRPr/>
            </a:pP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mn-ea"/>
              </a:rPr>
              <a:t>Motion of Objects</a:t>
            </a:r>
          </a:p>
        </p:txBody>
      </p:sp>
      <p:pic>
        <p:nvPicPr>
          <p:cNvPr id="33805" name="Picture 1"/>
          <p:cNvPicPr>
            <a:picLocks noChangeAspect="1"/>
          </p:cNvPicPr>
          <p:nvPr/>
        </p:nvPicPr>
        <p:blipFill>
          <a:blip r:embed="rId3" cstate="print"/>
          <a:srcRect/>
          <a:stretch>
            <a:fillRect/>
          </a:stretch>
        </p:blipFill>
        <p:spPr bwMode="auto">
          <a:xfrm>
            <a:off x="1295400" y="2743200"/>
            <a:ext cx="7467600" cy="1600200"/>
          </a:xfrm>
          <a:prstGeom prst="rect">
            <a:avLst/>
          </a:prstGeom>
          <a:noFill/>
          <a:ln w="9525">
            <a:noFill/>
            <a:miter lim="800000"/>
            <a:headEnd/>
            <a:tailEnd/>
          </a:ln>
        </p:spPr>
      </p:pic>
      <p:pic>
        <p:nvPicPr>
          <p:cNvPr id="33806" name="Picture 2"/>
          <p:cNvPicPr>
            <a:picLocks noChangeAspect="1"/>
          </p:cNvPicPr>
          <p:nvPr/>
        </p:nvPicPr>
        <p:blipFill>
          <a:blip r:embed="rId4" cstate="print"/>
          <a:srcRect/>
          <a:stretch>
            <a:fillRect/>
          </a:stretch>
        </p:blipFill>
        <p:spPr bwMode="auto">
          <a:xfrm>
            <a:off x="1905000" y="5181600"/>
            <a:ext cx="6299200" cy="1295400"/>
          </a:xfrm>
          <a:prstGeom prst="rect">
            <a:avLst/>
          </a:prstGeom>
          <a:noFill/>
          <a:ln w="9525">
            <a:noFill/>
            <a:miter lim="800000"/>
            <a:headEnd/>
            <a:tailEnd/>
          </a:ln>
        </p:spPr>
      </p:pic>
      <p:pic>
        <p:nvPicPr>
          <p:cNvPr id="33807" name="Picture 3"/>
          <p:cNvPicPr>
            <a:picLocks noChangeAspect="1"/>
          </p:cNvPicPr>
          <p:nvPr/>
        </p:nvPicPr>
        <p:blipFill>
          <a:blip r:embed="rId5" cstate="print"/>
          <a:srcRect/>
          <a:stretch>
            <a:fillRect/>
          </a:stretch>
        </p:blipFill>
        <p:spPr bwMode="auto">
          <a:xfrm>
            <a:off x="609600" y="990600"/>
            <a:ext cx="335280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3738</TotalTime>
  <Words>5620</Words>
  <Application>Microsoft Office PowerPoint</Application>
  <PresentationFormat>On-screen Show (4:3)</PresentationFormat>
  <Paragraphs>1010</Paragraphs>
  <Slides>35</Slides>
  <Notes>35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BODERO, SOPHIA F</cp:lastModifiedBy>
  <cp:revision>353</cp:revision>
  <cp:lastPrinted>2013-02-05T14:05:38Z</cp:lastPrinted>
  <dcterms:created xsi:type="dcterms:W3CDTF">2007-02-12T06:22:16Z</dcterms:created>
  <dcterms:modified xsi:type="dcterms:W3CDTF">2015-03-30T16:16:23Z</dcterms:modified>
</cp:coreProperties>
</file>